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301" r:id="rId12"/>
    <p:sldId id="302" r:id="rId13"/>
    <p:sldId id="308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99" r:id="rId25"/>
    <p:sldId id="300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1" r:id="rId34"/>
    <p:sldId id="293" r:id="rId35"/>
    <p:sldId id="268" r:id="rId36"/>
    <p:sldId id="312" r:id="rId37"/>
    <p:sldId id="269" r:id="rId38"/>
    <p:sldId id="313" r:id="rId39"/>
    <p:sldId id="314" r:id="rId40"/>
    <p:sldId id="270" r:id="rId41"/>
    <p:sldId id="315" r:id="rId42"/>
    <p:sldId id="316" r:id="rId43"/>
    <p:sldId id="271" r:id="rId44"/>
    <p:sldId id="272" r:id="rId45"/>
    <p:sldId id="273" r:id="rId46"/>
    <p:sldId id="275" r:id="rId47"/>
    <p:sldId id="274" r:id="rId48"/>
    <p:sldId id="276" r:id="rId49"/>
    <p:sldId id="279" r:id="rId50"/>
    <p:sldId id="280" r:id="rId51"/>
    <p:sldId id="281" r:id="rId52"/>
    <p:sldId id="282" r:id="rId5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3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71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2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37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0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84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45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07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2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8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24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8240-D5FD-443B-AD84-4FBB25F95D9E}" type="datetimeFigureOut">
              <a:rPr lang="sl-SI" smtClean="0"/>
              <a:pPr/>
              <a:t>23.1.2013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D98F-B6C3-46CE-AE0D-24C9E07617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3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k.uni-lj.si/nuk/odd_dostop_viri.as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864095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Kratka predstavitev „Oddaljenega dostopa“ </a:t>
            </a:r>
            <a:endParaRPr lang="sl-SI" sz="3600" b="1" dirty="0">
              <a:solidFill>
                <a:srgbClr val="FFC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424936" cy="5259486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412776"/>
            <a:ext cx="7407275" cy="5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u="sng" dirty="0" smtClean="0">
                <a:solidFill>
                  <a:srgbClr val="00B050"/>
                </a:solidFill>
              </a:rPr>
              <a:t>Šport in sorodne vede </a:t>
            </a:r>
            <a:r>
              <a:rPr lang="sl-SI" sz="2800" b="1" dirty="0" smtClean="0">
                <a:solidFill>
                  <a:srgbClr val="00B050"/>
                </a:solidFill>
              </a:rPr>
              <a:t>(ŠV, športna medicina, športna psihologija, sociologija športa itd.) se nahajajo v naslednjih bazah: 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Autofit/>
          </a:bodyPr>
          <a:lstStyle/>
          <a:p>
            <a:r>
              <a:rPr lang="sl-SI" dirty="0" err="1" smtClean="0"/>
              <a:t>Academic</a:t>
            </a:r>
            <a:r>
              <a:rPr lang="sl-SI" dirty="0" smtClean="0"/>
              <a:t> </a:t>
            </a:r>
            <a:r>
              <a:rPr lang="sl-SI" dirty="0" err="1" smtClean="0"/>
              <a:t>Search</a:t>
            </a:r>
            <a:r>
              <a:rPr lang="sl-SI" dirty="0" smtClean="0"/>
              <a:t> </a:t>
            </a:r>
            <a:r>
              <a:rPr lang="sl-SI" dirty="0" err="1" smtClean="0"/>
              <a:t>Complete</a:t>
            </a:r>
            <a:r>
              <a:rPr lang="sl-SI" dirty="0" smtClean="0"/>
              <a:t> (v EBSCOHOST)</a:t>
            </a:r>
          </a:p>
          <a:p>
            <a:r>
              <a:rPr lang="sl-SI" dirty="0" err="1" smtClean="0"/>
              <a:t>AnthroSource</a:t>
            </a:r>
            <a:endParaRPr lang="sl-SI" dirty="0" smtClean="0"/>
          </a:p>
          <a:p>
            <a:r>
              <a:rPr lang="sl-SI" dirty="0" err="1"/>
              <a:t>Business</a:t>
            </a:r>
            <a:r>
              <a:rPr lang="sl-SI" dirty="0"/>
              <a:t> </a:t>
            </a:r>
            <a:r>
              <a:rPr lang="sl-SI" dirty="0" err="1"/>
              <a:t>Source</a:t>
            </a:r>
            <a:r>
              <a:rPr lang="sl-SI" dirty="0"/>
              <a:t> </a:t>
            </a:r>
            <a:r>
              <a:rPr lang="sl-SI" dirty="0" smtClean="0"/>
              <a:t>Premier</a:t>
            </a:r>
          </a:p>
          <a:p>
            <a:r>
              <a:rPr lang="sl-SI" dirty="0" smtClean="0"/>
              <a:t>CINAHL</a:t>
            </a:r>
          </a:p>
          <a:p>
            <a:r>
              <a:rPr lang="sl-SI" dirty="0" err="1"/>
              <a:t>Cochrane</a:t>
            </a:r>
            <a:r>
              <a:rPr lang="sl-SI" dirty="0"/>
              <a:t> </a:t>
            </a:r>
            <a:r>
              <a:rPr lang="sl-SI" dirty="0" err="1" smtClean="0"/>
              <a:t>Library</a:t>
            </a:r>
            <a:endParaRPr lang="sl-SI" dirty="0" smtClean="0"/>
          </a:p>
          <a:p>
            <a:r>
              <a:rPr lang="sl-SI" dirty="0" err="1"/>
              <a:t>Communication</a:t>
            </a:r>
            <a:r>
              <a:rPr lang="sl-SI" dirty="0"/>
              <a:t> &amp; </a:t>
            </a:r>
            <a:r>
              <a:rPr lang="sl-SI" dirty="0" err="1"/>
              <a:t>Mass</a:t>
            </a:r>
            <a:r>
              <a:rPr lang="sl-SI" dirty="0"/>
              <a:t> </a:t>
            </a:r>
            <a:r>
              <a:rPr lang="sl-SI" dirty="0" err="1"/>
              <a:t>Media</a:t>
            </a:r>
            <a:r>
              <a:rPr lang="sl-SI" dirty="0"/>
              <a:t> </a:t>
            </a:r>
            <a:r>
              <a:rPr lang="sl-SI" dirty="0" err="1" smtClean="0"/>
              <a:t>Complete</a:t>
            </a:r>
            <a:endParaRPr lang="sl-SI" dirty="0" smtClean="0"/>
          </a:p>
          <a:p>
            <a:r>
              <a:rPr lang="sl-SI" dirty="0" err="1"/>
              <a:t>Emerald</a:t>
            </a:r>
            <a:r>
              <a:rPr lang="sl-SI" dirty="0"/>
              <a:t> </a:t>
            </a:r>
            <a:r>
              <a:rPr lang="sl-SI" dirty="0" err="1"/>
              <a:t>Management</a:t>
            </a:r>
            <a:r>
              <a:rPr lang="sl-SI" dirty="0"/>
              <a:t> </a:t>
            </a:r>
            <a:r>
              <a:rPr lang="sl-SI" dirty="0" err="1" smtClean="0"/>
              <a:t>Xtra</a:t>
            </a:r>
            <a:endParaRPr lang="sl-SI" dirty="0" smtClean="0"/>
          </a:p>
          <a:p>
            <a:r>
              <a:rPr lang="sl-SI" dirty="0" err="1" smtClean="0"/>
              <a:t>ENGnetBASE</a:t>
            </a:r>
            <a:r>
              <a:rPr lang="sl-SI" dirty="0" smtClean="0"/>
              <a:t> (računalništvo in šport)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/>
            </a:r>
            <a:br>
              <a:rPr lang="sl-SI" b="1" dirty="0"/>
            </a:b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7208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r>
              <a:rPr lang="sl-SI" sz="12800" dirty="0"/>
              <a:t>ERIC (EBSCOHOST</a:t>
            </a:r>
            <a:r>
              <a:rPr lang="sl-SI" sz="12800" dirty="0" smtClean="0"/>
              <a:t>)</a:t>
            </a:r>
          </a:p>
          <a:p>
            <a:r>
              <a:rPr lang="en-US" sz="12800" dirty="0" smtClean="0"/>
              <a:t>Food </a:t>
            </a:r>
            <a:r>
              <a:rPr lang="en-US" sz="12800" dirty="0"/>
              <a:t>Science and Technology Abstracts (FSTA</a:t>
            </a:r>
            <a:r>
              <a:rPr lang="sl-SI" sz="12800" dirty="0"/>
              <a:t>)</a:t>
            </a:r>
          </a:p>
          <a:p>
            <a:r>
              <a:rPr lang="sl-SI" sz="12800" dirty="0"/>
              <a:t>Francis</a:t>
            </a:r>
          </a:p>
          <a:p>
            <a:r>
              <a:rPr lang="sl-SI" sz="12800" dirty="0"/>
              <a:t>Google Učenjak</a:t>
            </a:r>
          </a:p>
          <a:p>
            <a:r>
              <a:rPr lang="sl-SI" sz="12800" dirty="0" err="1"/>
              <a:t>Health</a:t>
            </a:r>
            <a:r>
              <a:rPr lang="sl-SI" sz="12800" dirty="0"/>
              <a:t> </a:t>
            </a:r>
            <a:r>
              <a:rPr lang="sl-SI" sz="12800" dirty="0" err="1"/>
              <a:t>Source</a:t>
            </a:r>
            <a:r>
              <a:rPr lang="sl-SI" sz="12800" dirty="0"/>
              <a:t> - </a:t>
            </a:r>
            <a:r>
              <a:rPr lang="sl-SI" sz="12800" dirty="0" err="1"/>
              <a:t>Consumer</a:t>
            </a:r>
            <a:r>
              <a:rPr lang="sl-SI" sz="12800" dirty="0"/>
              <a:t> </a:t>
            </a:r>
            <a:r>
              <a:rPr lang="sl-SI" sz="12800" dirty="0" err="1"/>
              <a:t>Edition</a:t>
            </a:r>
            <a:endParaRPr lang="sl-SI" sz="12800" dirty="0"/>
          </a:p>
          <a:p>
            <a:r>
              <a:rPr lang="sl-SI" sz="12800" dirty="0" err="1"/>
              <a:t>Health</a:t>
            </a:r>
            <a:r>
              <a:rPr lang="sl-SI" sz="12800" dirty="0"/>
              <a:t> </a:t>
            </a:r>
            <a:r>
              <a:rPr lang="sl-SI" sz="12800" dirty="0" err="1"/>
              <a:t>Source</a:t>
            </a:r>
            <a:r>
              <a:rPr lang="sl-SI" sz="12800" dirty="0"/>
              <a:t>: </a:t>
            </a:r>
            <a:r>
              <a:rPr lang="sl-SI" sz="12800" dirty="0" err="1"/>
              <a:t>Nursing</a:t>
            </a:r>
            <a:r>
              <a:rPr lang="sl-SI" sz="12800" dirty="0"/>
              <a:t>/</a:t>
            </a:r>
            <a:r>
              <a:rPr lang="sl-SI" sz="12800" dirty="0" err="1"/>
              <a:t>Academic</a:t>
            </a:r>
            <a:r>
              <a:rPr lang="sl-SI" sz="12800" dirty="0"/>
              <a:t> </a:t>
            </a:r>
            <a:r>
              <a:rPr lang="sl-SI" sz="12800" dirty="0" err="1" smtClean="0"/>
              <a:t>Edition</a:t>
            </a:r>
            <a:endParaRPr lang="sl-SI" sz="12800" b="1" dirty="0" smtClean="0"/>
          </a:p>
          <a:p>
            <a:r>
              <a:rPr lang="sl-SI" sz="12800" dirty="0" smtClean="0"/>
              <a:t>IEEE/IET </a:t>
            </a:r>
            <a:r>
              <a:rPr lang="sl-SI" sz="12800" dirty="0" err="1"/>
              <a:t>Electronic</a:t>
            </a:r>
            <a:r>
              <a:rPr lang="sl-SI" sz="12800" dirty="0"/>
              <a:t> </a:t>
            </a:r>
            <a:r>
              <a:rPr lang="sl-SI" sz="12800" dirty="0" err="1"/>
              <a:t>Library</a:t>
            </a:r>
            <a:r>
              <a:rPr lang="sl-SI" sz="12800" dirty="0"/>
              <a:t> (IEL</a:t>
            </a:r>
            <a:r>
              <a:rPr lang="sl-SI" sz="12800" dirty="0" smtClean="0"/>
              <a:t>) (računal. </a:t>
            </a:r>
            <a:r>
              <a:rPr lang="sl-SI" sz="12800" dirty="0"/>
              <a:t>i</a:t>
            </a:r>
            <a:r>
              <a:rPr lang="sl-SI" sz="12800" dirty="0" smtClean="0"/>
              <a:t>n šport)</a:t>
            </a:r>
          </a:p>
          <a:p>
            <a:r>
              <a:rPr lang="sl-SI" sz="12800" dirty="0" err="1"/>
              <a:t>Inspec</a:t>
            </a:r>
            <a:r>
              <a:rPr lang="sl-SI" sz="12800" dirty="0"/>
              <a:t> (računal. in šport</a:t>
            </a:r>
            <a:r>
              <a:rPr lang="sl-SI" sz="12800" dirty="0" smtClean="0"/>
              <a:t>)</a:t>
            </a:r>
          </a:p>
          <a:p>
            <a:r>
              <a:rPr lang="sl-SI" sz="12800" dirty="0" smtClean="0"/>
              <a:t>JSTOR</a:t>
            </a:r>
          </a:p>
          <a:p>
            <a:r>
              <a:rPr lang="sl-SI" sz="12800" dirty="0" err="1"/>
              <a:t>MasterFILE</a:t>
            </a:r>
            <a:r>
              <a:rPr lang="sl-SI" sz="12800" dirty="0"/>
              <a:t> Premier</a:t>
            </a:r>
            <a:r>
              <a:rPr lang="sl-SI" sz="12800" b="1" dirty="0"/>
              <a:t/>
            </a:r>
            <a:br>
              <a:rPr lang="sl-SI" sz="12800" b="1" dirty="0"/>
            </a:br>
            <a:r>
              <a:rPr lang="sl-SI" sz="9800" b="1" dirty="0"/>
              <a:t/>
            </a:r>
            <a:br>
              <a:rPr lang="sl-SI" sz="9800" b="1" dirty="0"/>
            </a:b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/>
            </a:r>
            <a:br>
              <a:rPr lang="sl-SI" b="1" dirty="0"/>
            </a:br>
            <a:endParaRPr lang="sl-SI" b="1" dirty="0"/>
          </a:p>
          <a:p>
            <a:endParaRPr lang="sl-SI" sz="5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r>
              <a:rPr lang="sl-SI" sz="12800" dirty="0"/>
              <a:t>MEDLINE (PUBMED)  </a:t>
            </a:r>
            <a:endParaRPr lang="sl-SI" sz="12800" dirty="0" smtClean="0"/>
          </a:p>
          <a:p>
            <a:r>
              <a:rPr lang="sl-SI" sz="12800" dirty="0" err="1" smtClean="0"/>
              <a:t>Nature.com</a:t>
            </a:r>
            <a:endParaRPr lang="sl-SI" sz="12800" dirty="0" smtClean="0"/>
          </a:p>
          <a:p>
            <a:r>
              <a:rPr lang="sl-SI" sz="12800" dirty="0"/>
              <a:t>Oxford </a:t>
            </a:r>
            <a:r>
              <a:rPr lang="sl-SI" sz="12800" dirty="0" err="1"/>
              <a:t>Journals</a:t>
            </a:r>
            <a:r>
              <a:rPr lang="sl-SI" sz="12800" dirty="0"/>
              <a:t> </a:t>
            </a:r>
            <a:r>
              <a:rPr lang="sl-SI" sz="12800" dirty="0" err="1"/>
              <a:t>Online</a:t>
            </a:r>
            <a:r>
              <a:rPr lang="sl-SI" sz="12800" dirty="0"/>
              <a:t> </a:t>
            </a:r>
            <a:endParaRPr lang="sl-SI" sz="12800" dirty="0" smtClean="0"/>
          </a:p>
          <a:p>
            <a:r>
              <a:rPr lang="sl-SI" sz="12800" dirty="0" err="1"/>
              <a:t>ProQuest</a:t>
            </a:r>
            <a:r>
              <a:rPr lang="sl-SI" sz="12800" dirty="0"/>
              <a:t> Central </a:t>
            </a:r>
          </a:p>
          <a:p>
            <a:r>
              <a:rPr lang="sl-SI" sz="12800" dirty="0" err="1"/>
              <a:t>Proquest</a:t>
            </a:r>
            <a:r>
              <a:rPr lang="sl-SI" sz="12800" dirty="0"/>
              <a:t> </a:t>
            </a:r>
            <a:r>
              <a:rPr lang="sl-SI" sz="12800" dirty="0" err="1"/>
              <a:t>Computing</a:t>
            </a:r>
            <a:r>
              <a:rPr lang="sl-SI" sz="12800" dirty="0"/>
              <a:t> (računal. in šport)</a:t>
            </a:r>
          </a:p>
          <a:p>
            <a:r>
              <a:rPr lang="sl-SI" sz="12800" dirty="0" err="1"/>
              <a:t>ProQuest</a:t>
            </a:r>
            <a:r>
              <a:rPr lang="sl-SI" sz="12800" dirty="0"/>
              <a:t> </a:t>
            </a:r>
            <a:r>
              <a:rPr lang="sl-SI" sz="12800" dirty="0" err="1"/>
              <a:t>Dissertations</a:t>
            </a:r>
            <a:r>
              <a:rPr lang="sl-SI" sz="12800" dirty="0"/>
              <a:t> &amp; </a:t>
            </a:r>
            <a:r>
              <a:rPr lang="sl-SI" sz="12800" dirty="0" err="1"/>
              <a:t>Theses</a:t>
            </a:r>
            <a:r>
              <a:rPr lang="sl-SI" sz="12800" dirty="0"/>
              <a:t> </a:t>
            </a:r>
            <a:r>
              <a:rPr lang="sl-SI" sz="11200" dirty="0" smtClean="0"/>
              <a:t>(doktorske disertacije, magistrske naloge </a:t>
            </a:r>
            <a:r>
              <a:rPr lang="sl-SI" sz="11200" dirty="0"/>
              <a:t>predvsem s severnoameriških </a:t>
            </a:r>
            <a:r>
              <a:rPr lang="sl-SI" sz="11200" dirty="0" smtClean="0"/>
              <a:t>univerz).</a:t>
            </a:r>
            <a:endParaRPr lang="sl-SI" sz="11200" dirty="0"/>
          </a:p>
          <a:p>
            <a:r>
              <a:rPr lang="sl-SI" sz="12800" dirty="0" err="1"/>
              <a:t>Proquest</a:t>
            </a:r>
            <a:r>
              <a:rPr lang="sl-SI" sz="12800" dirty="0"/>
              <a:t> Social </a:t>
            </a:r>
            <a:r>
              <a:rPr lang="sl-SI" sz="12800" dirty="0" err="1"/>
              <a:t>Science</a:t>
            </a:r>
            <a:r>
              <a:rPr lang="sl-SI" sz="12800" dirty="0"/>
              <a:t> </a:t>
            </a:r>
            <a:r>
              <a:rPr lang="sl-SI" sz="12800" dirty="0" err="1"/>
              <a:t>Journals</a:t>
            </a:r>
            <a:r>
              <a:rPr lang="sl-SI" sz="12800" dirty="0"/>
              <a:t> </a:t>
            </a:r>
            <a:endParaRPr lang="sl-SI" sz="12800" dirty="0" smtClean="0"/>
          </a:p>
          <a:p>
            <a:r>
              <a:rPr lang="sl-SI" sz="12800" dirty="0"/>
              <a:t>PSYNDEX Literatur </a:t>
            </a:r>
            <a:r>
              <a:rPr lang="sl-SI" sz="12800" dirty="0" err="1"/>
              <a:t>und</a:t>
            </a:r>
            <a:r>
              <a:rPr lang="sl-SI" sz="12800" dirty="0"/>
              <a:t> </a:t>
            </a:r>
            <a:r>
              <a:rPr lang="sl-SI" sz="12800" dirty="0" smtClean="0"/>
              <a:t>AV-</a:t>
            </a:r>
            <a:r>
              <a:rPr lang="sl-SI" sz="12800" dirty="0" err="1" smtClean="0"/>
              <a:t>Medien</a:t>
            </a:r>
            <a:endParaRPr lang="sl-SI" sz="12800" dirty="0" smtClean="0"/>
          </a:p>
          <a:p>
            <a:r>
              <a:rPr lang="sl-SI" sz="12800" dirty="0"/>
              <a:t>PSYNDEX </a:t>
            </a:r>
            <a:r>
              <a:rPr lang="sl-SI" sz="12800" dirty="0" err="1" smtClean="0"/>
              <a:t>Tests</a:t>
            </a:r>
            <a:endParaRPr lang="sl-SI" sz="12800" dirty="0"/>
          </a:p>
          <a:p>
            <a:r>
              <a:rPr lang="sl-SI" sz="12800" dirty="0" smtClean="0"/>
              <a:t>SAGE </a:t>
            </a:r>
            <a:r>
              <a:rPr lang="sl-SI" sz="12800" dirty="0" err="1"/>
              <a:t>Journals</a:t>
            </a:r>
            <a:r>
              <a:rPr lang="sl-SI" sz="12800" dirty="0"/>
              <a:t> </a:t>
            </a:r>
            <a:r>
              <a:rPr lang="sl-SI" sz="12800" dirty="0" err="1"/>
              <a:t>Online</a:t>
            </a:r>
            <a:r>
              <a:rPr lang="sl-SI" sz="80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8634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sl-SI" dirty="0" err="1"/>
              <a:t>ScienceDirect</a:t>
            </a:r>
            <a:r>
              <a:rPr lang="sl-SI" dirty="0"/>
              <a:t>  </a:t>
            </a:r>
          </a:p>
          <a:p>
            <a:r>
              <a:rPr lang="sl-SI" dirty="0" err="1"/>
              <a:t>Scirus</a:t>
            </a:r>
            <a:r>
              <a:rPr lang="sl-SI" dirty="0"/>
              <a:t>  </a:t>
            </a:r>
            <a:endParaRPr lang="sl-SI" dirty="0" smtClean="0"/>
          </a:p>
          <a:p>
            <a:r>
              <a:rPr lang="sl-SI" dirty="0" err="1"/>
              <a:t>SocINDEX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Full</a:t>
            </a:r>
            <a:r>
              <a:rPr lang="sl-SI" dirty="0"/>
              <a:t> </a:t>
            </a:r>
            <a:r>
              <a:rPr lang="sl-SI" dirty="0" err="1" smtClean="0"/>
              <a:t>Text</a:t>
            </a:r>
            <a:endParaRPr lang="sl-SI" dirty="0" smtClean="0"/>
          </a:p>
          <a:p>
            <a:r>
              <a:rPr lang="sl-SI" dirty="0" err="1" smtClean="0"/>
              <a:t>Sociological</a:t>
            </a:r>
            <a:r>
              <a:rPr lang="sl-SI" dirty="0" smtClean="0"/>
              <a:t> </a:t>
            </a:r>
            <a:r>
              <a:rPr lang="sl-SI" dirty="0" err="1" smtClean="0"/>
              <a:t>Abstracts</a:t>
            </a:r>
            <a:endParaRPr lang="sl-SI" dirty="0"/>
          </a:p>
          <a:p>
            <a:r>
              <a:rPr lang="sl-SI" dirty="0" err="1" smtClean="0"/>
              <a:t>SpringerLink</a:t>
            </a:r>
            <a:r>
              <a:rPr lang="sl-SI" dirty="0" smtClean="0"/>
              <a:t> </a:t>
            </a:r>
            <a:endParaRPr lang="sl-SI" dirty="0"/>
          </a:p>
          <a:p>
            <a:r>
              <a:rPr lang="sl-SI" dirty="0" err="1"/>
              <a:t>Wiley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 smtClean="0"/>
              <a:t>Library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0070C0"/>
                </a:solidFill>
              </a:rPr>
              <a:t>SLEDI KRATEK OPIS NEKATERIH OD TEH BAZ. </a:t>
            </a:r>
            <a:endParaRPr lang="sl-S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Academic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Search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Complete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Sodi </a:t>
            </a:r>
            <a:r>
              <a:rPr lang="sl-SI" sz="2400" dirty="0"/>
              <a:t>med največje </a:t>
            </a:r>
            <a:r>
              <a:rPr lang="sl-SI" sz="2400" dirty="0" err="1"/>
              <a:t>multidisciplinarne</a:t>
            </a:r>
            <a:r>
              <a:rPr lang="sl-SI" sz="2400" dirty="0"/>
              <a:t> zbirke. </a:t>
            </a:r>
            <a:r>
              <a:rPr lang="sl-SI" sz="2400" dirty="0" smtClean="0"/>
              <a:t>Pokriva </a:t>
            </a:r>
            <a:r>
              <a:rPr lang="sl-SI" sz="2400" dirty="0"/>
              <a:t>področje humanistike, družboslovja, naravoslovja in tehnike. Poleg znanstvene literature pa vključuje tudi aktualna dogajanja iz sveta politike, ekonomije, kulture, tehnologije, zabave itn.</a:t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>Obsega bibliografske podatke z </a:t>
            </a:r>
            <a:r>
              <a:rPr lang="sl-SI" sz="2400" dirty="0" err="1"/>
              <a:t>abstrakti</a:t>
            </a:r>
            <a:r>
              <a:rPr lang="sl-SI" sz="2400" dirty="0"/>
              <a:t> o člankih iz več kot 11.200 znanstvenih časopisov, revij, magazinov in celotna besedila člankov iz več kot 7.100 naslovov časopisov nekaterih založnikov kot so: </a:t>
            </a:r>
            <a:r>
              <a:rPr lang="sl-SI" sz="2400" dirty="0" err="1"/>
              <a:t>Blackwell</a:t>
            </a:r>
            <a:r>
              <a:rPr lang="sl-SI" sz="2400" dirty="0"/>
              <a:t>, Taylor &amp; Francis, </a:t>
            </a:r>
            <a:r>
              <a:rPr lang="sl-SI" sz="2400" dirty="0" err="1"/>
              <a:t>Routledge</a:t>
            </a:r>
            <a:r>
              <a:rPr lang="sl-SI" sz="2400" dirty="0"/>
              <a:t>, Springer itn. Med časopisi je tudi nekaj slovenskih: </a:t>
            </a:r>
            <a:r>
              <a:rPr lang="sl-SI" sz="2400" dirty="0" err="1"/>
              <a:t>Acta</a:t>
            </a:r>
            <a:r>
              <a:rPr lang="sl-SI" sz="2400" dirty="0"/>
              <a:t> </a:t>
            </a:r>
            <a:r>
              <a:rPr lang="sl-SI" sz="2400" dirty="0" err="1"/>
              <a:t>Chimica</a:t>
            </a:r>
            <a:r>
              <a:rPr lang="sl-SI" sz="2400" dirty="0"/>
              <a:t> </a:t>
            </a:r>
            <a:r>
              <a:rPr lang="sl-SI" sz="2400" dirty="0" err="1"/>
              <a:t>Slovenica</a:t>
            </a:r>
            <a:r>
              <a:rPr lang="sl-SI" sz="2400" dirty="0"/>
              <a:t>, </a:t>
            </a:r>
            <a:r>
              <a:rPr lang="sl-SI" sz="2400" dirty="0" err="1"/>
              <a:t>Acta</a:t>
            </a:r>
            <a:r>
              <a:rPr lang="sl-SI" sz="2400" dirty="0"/>
              <a:t> </a:t>
            </a:r>
            <a:r>
              <a:rPr lang="sl-SI" sz="2400" dirty="0" err="1"/>
              <a:t>Geographica</a:t>
            </a:r>
            <a:r>
              <a:rPr lang="sl-SI" sz="2400" dirty="0"/>
              <a:t>, </a:t>
            </a:r>
            <a:r>
              <a:rPr lang="sl-SI" sz="2400" dirty="0" err="1"/>
              <a:t>Anthropological</a:t>
            </a:r>
            <a:r>
              <a:rPr lang="sl-SI" sz="2400" dirty="0"/>
              <a:t> </a:t>
            </a:r>
            <a:r>
              <a:rPr lang="sl-SI" sz="2400" dirty="0" err="1"/>
              <a:t>Notebooks</a:t>
            </a:r>
            <a:r>
              <a:rPr lang="sl-SI" sz="2400" dirty="0"/>
              <a:t> in </a:t>
            </a:r>
            <a:r>
              <a:rPr lang="sl-SI" sz="2400" dirty="0" err="1"/>
              <a:t>Slovenian</a:t>
            </a:r>
            <a:r>
              <a:rPr lang="sl-SI" sz="2400" dirty="0"/>
              <a:t> </a:t>
            </a:r>
            <a:r>
              <a:rPr lang="sl-SI" sz="2400" dirty="0" err="1"/>
              <a:t>Law</a:t>
            </a:r>
            <a:r>
              <a:rPr lang="sl-SI" sz="2400" dirty="0"/>
              <a:t> </a:t>
            </a:r>
            <a:r>
              <a:rPr lang="sl-SI" sz="2400" dirty="0" err="1"/>
              <a:t>Review</a:t>
            </a:r>
            <a:r>
              <a:rPr lang="sl-SI" sz="2400" dirty="0"/>
              <a:t>.</a:t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443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0070C0"/>
                </a:solidFill>
              </a:rPr>
              <a:t>AnthroSource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Zbirka </a:t>
            </a:r>
            <a:r>
              <a:rPr lang="sl-SI" dirty="0" smtClean="0"/>
              <a:t>je </a:t>
            </a:r>
            <a:r>
              <a:rPr lang="sl-SI" dirty="0"/>
              <a:t>namenjena iskanju in branju celotnih besedil člankov iz revij in biltenov, ki jih izdaja </a:t>
            </a:r>
            <a:r>
              <a:rPr lang="sl-SI" dirty="0" err="1"/>
              <a:t>American</a:t>
            </a:r>
            <a:r>
              <a:rPr lang="sl-SI" dirty="0"/>
              <a:t> </a:t>
            </a:r>
            <a:r>
              <a:rPr lang="sl-SI" dirty="0" err="1"/>
              <a:t>Anthropological</a:t>
            </a:r>
            <a:r>
              <a:rPr lang="sl-SI" dirty="0"/>
              <a:t> </a:t>
            </a:r>
            <a:r>
              <a:rPr lang="sl-SI" dirty="0" err="1"/>
              <a:t>Association</a:t>
            </a:r>
            <a:r>
              <a:rPr lang="sl-SI" dirty="0"/>
              <a:t>. Pokriva različna področja antropologije, etnologije, kulture, folklore itn.</a:t>
            </a:r>
          </a:p>
        </p:txBody>
      </p:sp>
    </p:spTree>
    <p:extLst>
      <p:ext uri="{BB962C8B-B14F-4D97-AF65-F5344CB8AC3E}">
        <p14:creationId xmlns:p14="http://schemas.microsoft.com/office/powerpoint/2010/main" val="14620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0070C0"/>
                </a:solidFill>
              </a:rPr>
              <a:t>Business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Source</a:t>
            </a:r>
            <a:r>
              <a:rPr lang="sl-SI" dirty="0">
                <a:solidFill>
                  <a:srgbClr val="0070C0"/>
                </a:solidFill>
              </a:rPr>
              <a:t> Premier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ter branje člankov s področij ekonomije, </a:t>
            </a:r>
            <a:r>
              <a:rPr lang="sl-SI" dirty="0" err="1"/>
              <a:t>managementa</a:t>
            </a:r>
            <a:r>
              <a:rPr lang="sl-SI" dirty="0"/>
              <a:t> in podjetništva; pokriva še bančništvo, finance, računovodstvo, marketing, oglaševanje, zavarovalništvo, industrija, storitvene dejavnosti, davčna politika, delo, pravo, socialna politika, javna uprava, informacijska tehnologija, telekomunikacije itn.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83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CINAHL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ter branje člankov s področja zdravstvene nege.</a:t>
            </a:r>
            <a:br>
              <a:rPr lang="sl-SI" dirty="0"/>
            </a:br>
            <a:r>
              <a:rPr lang="sl-SI" dirty="0"/>
              <a:t>Obsega bibliografske podatke z </a:t>
            </a:r>
            <a:r>
              <a:rPr lang="sl-SI" dirty="0" err="1"/>
              <a:t>abstrakti</a:t>
            </a:r>
            <a:r>
              <a:rPr lang="sl-SI" dirty="0"/>
              <a:t> o člankih iz približno 2800 znanstvenih in strokovnih časopisov ter besedila člankov iz 580 naslovov.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2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0070C0"/>
                </a:solidFill>
              </a:rPr>
              <a:t>Cochrane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Library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mogoča </a:t>
            </a:r>
            <a:r>
              <a:rPr lang="sl-SI" dirty="0"/>
              <a:t>sočasno iskanje celotnih besedil sistematičnih preglednih člankov in bibliografske podatke o člankih, ki obravnavajo klinične študije in uporabljene metode s specifičnih področjih zdravstva, ekonomike zdravstva, uporaba tehnologij v zdravstvu itn. Zbirka posreduje kakovostne znanstvene izsledke za informiranje zdravstvenih delavcev in uporabnikov </a:t>
            </a:r>
            <a:r>
              <a:rPr lang="sl-SI" dirty="0" smtClean="0"/>
              <a:t>zdravstvenega </a:t>
            </a:r>
            <a:r>
              <a:rPr lang="sl-SI" dirty="0"/>
              <a:t>varstva, ter tistih, ki so odgovorni za raziskovanje, izobraževanje in upravljanje</a:t>
            </a:r>
          </a:p>
        </p:txBody>
      </p:sp>
    </p:spTree>
    <p:extLst>
      <p:ext uri="{BB962C8B-B14F-4D97-AF65-F5344CB8AC3E}">
        <p14:creationId xmlns:p14="http://schemas.microsoft.com/office/powerpoint/2010/main" val="15303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>
                <a:solidFill>
                  <a:srgbClr val="0070C0"/>
                </a:solidFill>
              </a:rPr>
              <a:t>Communication</a:t>
            </a:r>
            <a:r>
              <a:rPr lang="sl-SI" dirty="0">
                <a:solidFill>
                  <a:srgbClr val="0070C0"/>
                </a:solidFill>
              </a:rPr>
              <a:t> &amp; </a:t>
            </a:r>
            <a:r>
              <a:rPr lang="sl-SI" dirty="0" err="1">
                <a:solidFill>
                  <a:srgbClr val="0070C0"/>
                </a:solidFill>
              </a:rPr>
              <a:t>Mass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Media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Complete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Služi za </a:t>
            </a:r>
            <a:r>
              <a:rPr lang="sl-SI" dirty="0"/>
              <a:t>iskanje znanstvene literature ter branje člankov s področja komunikologije.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5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Kje pridem do Oddaljenega dostopa?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40657" r="27020" b="14573"/>
          <a:stretch/>
        </p:blipFill>
        <p:spPr bwMode="auto">
          <a:xfrm>
            <a:off x="395536" y="1556792"/>
            <a:ext cx="7862056" cy="436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1835696" y="3933056"/>
            <a:ext cx="23762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1835696" y="4293096"/>
            <a:ext cx="3528392" cy="36004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8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0070C0"/>
                </a:solidFill>
              </a:rPr>
              <a:t>Emerald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Management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Xtra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znanstvene in strokovne literature ter branje člankov s področij </a:t>
            </a:r>
            <a:r>
              <a:rPr lang="sl-SI" dirty="0" err="1"/>
              <a:t>managementa</a:t>
            </a:r>
            <a:r>
              <a:rPr lang="sl-SI" dirty="0"/>
              <a:t>, trženja, tehnike, izobraževanja in </a:t>
            </a:r>
            <a:r>
              <a:rPr lang="sl-SI" dirty="0" err="1"/>
              <a:t>bibliotekarstva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ERIC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s področja vzgoje in izobraževanja: pedagogika; andragogika; didaktika; defektologija; psihologija; učenje in individualni razvoj; izobraževalni procesi v učilnici, šoli, družbi; </a:t>
            </a:r>
            <a:r>
              <a:rPr lang="sl-SI" dirty="0" err="1"/>
              <a:t>kurikulum</a:t>
            </a:r>
            <a:r>
              <a:rPr lang="sl-SI" dirty="0"/>
              <a:t>; socialni procesi, okolje in strukture; raziskovanje in metodologija; zgradbe in oprema; informacijski in komunikacijski sistemi itn. Poudarek je na severnoameriškem prostoru.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7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Food Science and Technology Abstracts (FSTA)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s področja živilstva in prehrane od leta 1969 dalje.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3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FRANCIS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s področij družboslovja in humanistike: filozofija, psihologija, vede o religijah, umetnostna zgodovina, literarne vede, jezikoslovje, arheologija, pred- in prazgodovina, sociologija, etnologija, geografija, vzgoja in izobraževanje, </a:t>
            </a:r>
            <a:r>
              <a:rPr lang="sl-SI" dirty="0" err="1"/>
              <a:t>bibliotekarstvo</a:t>
            </a:r>
            <a:r>
              <a:rPr lang="sl-SI" dirty="0"/>
              <a:t> in informacijske znanosti, zgodovina znanosti in tehnike, </a:t>
            </a:r>
            <a:r>
              <a:rPr lang="sl-SI" dirty="0" err="1"/>
              <a:t>management</a:t>
            </a:r>
            <a:r>
              <a:rPr lang="sl-SI" dirty="0"/>
              <a:t>. Poudarek je na evropskem prostoru.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3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Google Učenjak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člankov, disertacij, knjig, poročil itn. iz različnih virov - založnikov, arhivov odprtega dostopa, spletnih mest akademskih </a:t>
            </a:r>
            <a:r>
              <a:rPr lang="sl-SI" dirty="0" smtClean="0"/>
              <a:t>institucij.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83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rgbClr val="0070C0"/>
                </a:solidFill>
              </a:rPr>
              <a:t>Health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Source</a:t>
            </a:r>
            <a:r>
              <a:rPr lang="sl-SI" dirty="0">
                <a:solidFill>
                  <a:srgbClr val="0070C0"/>
                </a:solidFill>
              </a:rPr>
              <a:t> - </a:t>
            </a:r>
            <a:r>
              <a:rPr lang="sl-SI" dirty="0" err="1">
                <a:solidFill>
                  <a:srgbClr val="0070C0"/>
                </a:solidFill>
              </a:rPr>
              <a:t>Consumer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Edition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Source</a:t>
            </a:r>
            <a:r>
              <a:rPr lang="sl-SI" dirty="0"/>
              <a:t> - </a:t>
            </a:r>
            <a:r>
              <a:rPr lang="sl-SI" dirty="0" err="1"/>
              <a:t>Consumer</a:t>
            </a:r>
            <a:r>
              <a:rPr lang="sl-SI" dirty="0"/>
              <a:t> </a:t>
            </a:r>
            <a:r>
              <a:rPr lang="sl-SI" dirty="0" err="1"/>
              <a:t>Edition</a:t>
            </a:r>
            <a:r>
              <a:rPr lang="sl-SI" dirty="0"/>
              <a:t> služi za iskanje informacij o zdravju: boleznih, diagnozi, zdravljenju, zdravilih itn</a:t>
            </a:r>
            <a:r>
              <a:rPr lang="sl-SI" dirty="0" smtClean="0"/>
              <a:t>.</a:t>
            </a:r>
          </a:p>
          <a:p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Source</a:t>
            </a:r>
            <a:r>
              <a:rPr lang="sl-SI" dirty="0"/>
              <a:t>: </a:t>
            </a:r>
            <a:r>
              <a:rPr lang="sl-SI" dirty="0" err="1"/>
              <a:t>Nursing</a:t>
            </a:r>
            <a:r>
              <a:rPr lang="sl-SI" dirty="0"/>
              <a:t>/</a:t>
            </a:r>
            <a:r>
              <a:rPr lang="sl-SI" dirty="0" err="1"/>
              <a:t>Academic</a:t>
            </a:r>
            <a:r>
              <a:rPr lang="sl-SI" dirty="0"/>
              <a:t> </a:t>
            </a:r>
            <a:r>
              <a:rPr lang="sl-SI" dirty="0" err="1"/>
              <a:t>Edition</a:t>
            </a:r>
            <a:r>
              <a:rPr lang="sl-SI" dirty="0"/>
              <a:t> služi za iskanje strokovne in znanstvene literature ter branje člankov s področja zdravstvene nege.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4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JSTOR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Namenjen je </a:t>
            </a:r>
            <a:r>
              <a:rPr lang="sl-SI" dirty="0"/>
              <a:t>iskanju in branju celotnih besedil več kot 1100 znanstvenih časopisov z različnih področij kot so: antropologija, arheologija, ekonomija in podjetništvo, filozofija, glasba, izobraževanje, jezikoslovje in književnost, matematika, naravoslovne znanosti, politologija, pravo, sociologija, umetnost in umetnostna zgodovina, zgodovina itn. 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64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MEDLINE IN PUBMED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s področij biomedicine, stomatologije, zdravstvene nege, veterine in zdravstvenega varstva.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19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</a:rPr>
              <a:t>NATURE.COM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in branje člankov ter novic s področja naravoslovja. Obsega besedila člankov iz osmih znanstvenih časopisov založnika Nature </a:t>
            </a:r>
            <a:r>
              <a:rPr lang="sl-SI" dirty="0" err="1"/>
              <a:t>Publishing</a:t>
            </a:r>
            <a:r>
              <a:rPr lang="sl-SI" dirty="0"/>
              <a:t> </a:t>
            </a:r>
            <a:r>
              <a:rPr lang="sl-SI" dirty="0" err="1"/>
              <a:t>Group</a:t>
            </a:r>
            <a:r>
              <a:rPr lang="sl-SI" dirty="0"/>
              <a:t> (Nature, Nature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Biology</a:t>
            </a:r>
            <a:r>
              <a:rPr lang="sl-SI" dirty="0"/>
              <a:t>, Nature </a:t>
            </a:r>
            <a:r>
              <a:rPr lang="sl-SI" dirty="0" err="1"/>
              <a:t>Genetics</a:t>
            </a:r>
            <a:r>
              <a:rPr lang="sl-SI" dirty="0"/>
              <a:t>, Nature </a:t>
            </a:r>
            <a:r>
              <a:rPr lang="sl-SI" dirty="0" err="1"/>
              <a:t>Immunology</a:t>
            </a:r>
            <a:r>
              <a:rPr lang="sl-SI" dirty="0"/>
              <a:t>, Nature Medicine, Nature </a:t>
            </a:r>
            <a:r>
              <a:rPr lang="sl-SI" dirty="0" err="1"/>
              <a:t>Reviews</a:t>
            </a:r>
            <a:r>
              <a:rPr lang="sl-SI" dirty="0"/>
              <a:t> </a:t>
            </a:r>
            <a:r>
              <a:rPr lang="sl-SI" dirty="0" err="1"/>
              <a:t>Cancer</a:t>
            </a:r>
            <a:r>
              <a:rPr lang="sl-SI" dirty="0"/>
              <a:t>, Nature </a:t>
            </a:r>
            <a:r>
              <a:rPr lang="sl-SI" dirty="0" err="1"/>
              <a:t>Reviews</a:t>
            </a:r>
            <a:r>
              <a:rPr lang="sl-SI" dirty="0"/>
              <a:t> </a:t>
            </a:r>
            <a:r>
              <a:rPr lang="sl-SI" dirty="0" err="1"/>
              <a:t>Microbiology</a:t>
            </a:r>
            <a:r>
              <a:rPr lang="sl-SI" dirty="0"/>
              <a:t>, Nature </a:t>
            </a:r>
            <a:r>
              <a:rPr lang="sl-SI" dirty="0" err="1"/>
              <a:t>Reviews</a:t>
            </a:r>
            <a:r>
              <a:rPr lang="sl-SI" dirty="0"/>
              <a:t> </a:t>
            </a:r>
            <a:r>
              <a:rPr lang="sl-SI" dirty="0" err="1"/>
              <a:t>Molecular</a:t>
            </a:r>
            <a:r>
              <a:rPr lang="sl-SI" dirty="0"/>
              <a:t>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Biology</a:t>
            </a:r>
            <a:r>
              <a:rPr lang="sl-SI" dirty="0"/>
              <a:t>).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0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Oxford </a:t>
            </a:r>
            <a:r>
              <a:rPr lang="sl-SI" dirty="0" err="1">
                <a:solidFill>
                  <a:srgbClr val="0070C0"/>
                </a:solidFill>
              </a:rPr>
              <a:t>Journals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Online</a:t>
            </a:r>
            <a:r>
              <a:rPr lang="sl-SI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Zbirka </a:t>
            </a:r>
            <a:r>
              <a:rPr lang="sl-SI" dirty="0" smtClean="0"/>
              <a:t>je </a:t>
            </a:r>
            <a:r>
              <a:rPr lang="sl-SI" dirty="0"/>
              <a:t>namenjena iskanju in branju celotnih besedil člankov iz več kot 230 kakovostnih revij založnika Oxford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. Pokriva različna področja medicine, bioloških znanosti, matematike in fizike, prava, humanistike ter družboslovja. </a:t>
            </a:r>
          </a:p>
        </p:txBody>
      </p:sp>
    </p:spTree>
    <p:extLst>
      <p:ext uri="{BB962C8B-B14F-4D97-AF65-F5344CB8AC3E}">
        <p14:creationId xmlns:p14="http://schemas.microsoft.com/office/powerpoint/2010/main" val="22965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    Ko kliknete na prej navedeno internetno   </a:t>
            </a:r>
          </a:p>
          <a:p>
            <a:pPr marL="0" indent="0">
              <a:buNone/>
            </a:pPr>
            <a:r>
              <a:rPr lang="sl-SI" dirty="0" smtClean="0"/>
              <a:t>    povezavo:</a:t>
            </a:r>
          </a:p>
          <a:p>
            <a:r>
              <a:rPr lang="sl-SI" dirty="0" smtClean="0"/>
              <a:t>dobite osnovne podatke o Oddaljenem dostopu</a:t>
            </a:r>
          </a:p>
          <a:p>
            <a:r>
              <a:rPr lang="sl-SI" dirty="0" smtClean="0"/>
              <a:t>navodila za pridobitev gesla </a:t>
            </a:r>
            <a:endParaRPr lang="sl-SI" dirty="0"/>
          </a:p>
          <a:p>
            <a:r>
              <a:rPr lang="sl-SI" dirty="0" smtClean="0"/>
              <a:t>seznam informacijskih virov, ki se nahajajo v Oddaljenem dostopu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</a:t>
            </a:r>
            <a:r>
              <a:rPr lang="sl-SI" b="1" dirty="0" smtClean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www.nuk.uni-lj.si/nuk/odd_dostop_viri.asp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98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PSYNDEX Literatur </a:t>
            </a:r>
            <a:r>
              <a:rPr lang="sl-SI" dirty="0" err="1">
                <a:solidFill>
                  <a:srgbClr val="0070C0"/>
                </a:solidFill>
              </a:rPr>
              <a:t>und</a:t>
            </a:r>
            <a:r>
              <a:rPr lang="sl-SI" dirty="0">
                <a:solidFill>
                  <a:srgbClr val="0070C0"/>
                </a:solidFill>
              </a:rPr>
              <a:t> AV-</a:t>
            </a:r>
            <a:r>
              <a:rPr lang="sl-SI" dirty="0" err="1">
                <a:solidFill>
                  <a:srgbClr val="0070C0"/>
                </a:solidFill>
              </a:rPr>
              <a:t>Medien</a:t>
            </a:r>
            <a:r>
              <a:rPr lang="sl-SI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Služi za </a:t>
            </a:r>
            <a:r>
              <a:rPr lang="sl-SI" dirty="0"/>
              <a:t>iskanje znanstvene literature s področja psihologije. Pokriva predvsem literaturo, ki izhaja v </a:t>
            </a:r>
            <a:r>
              <a:rPr lang="sl-SI" dirty="0" err="1"/>
              <a:t>nemškojezičnih</a:t>
            </a:r>
            <a:r>
              <a:rPr lang="sl-SI" dirty="0"/>
              <a:t> državah (Nemčija, Švica in Avstrija).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41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4900" dirty="0">
                <a:solidFill>
                  <a:srgbClr val="0070C0"/>
                </a:solidFill>
              </a:rPr>
              <a:t>PSYNDEX </a:t>
            </a:r>
            <a:r>
              <a:rPr lang="sl-SI" sz="4900" dirty="0" err="1">
                <a:solidFill>
                  <a:srgbClr val="0070C0"/>
                </a:solidFill>
              </a:rPr>
              <a:t>Tests</a:t>
            </a: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psiholoških in pedagoških testov. Zajeti so testi, ki so bili razviti ali pa so prirejeni za </a:t>
            </a:r>
            <a:r>
              <a:rPr lang="sl-SI" dirty="0" err="1"/>
              <a:t>nemškojezični</a:t>
            </a:r>
            <a:r>
              <a:rPr lang="sl-SI" dirty="0"/>
              <a:t> prostor (Nemčija, Švica in Avstrija).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08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 err="1" smtClean="0">
                <a:solidFill>
                  <a:srgbClr val="0070C0"/>
                </a:solidFill>
              </a:rPr>
              <a:t>SocINDEX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with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Full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Text</a:t>
            </a:r>
            <a:r>
              <a:rPr lang="sl-SI" dirty="0">
                <a:solidFill>
                  <a:srgbClr val="0070C0"/>
                </a:solidFill>
              </a:rPr>
              <a:t/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/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ter branje člankov in knjig s področja sociologije in sorodnih ved.</a:t>
            </a:r>
          </a:p>
        </p:txBody>
      </p:sp>
    </p:spTree>
    <p:extLst>
      <p:ext uri="{BB962C8B-B14F-4D97-AF65-F5344CB8AC3E}">
        <p14:creationId xmlns:p14="http://schemas.microsoft.com/office/powerpoint/2010/main" val="2163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err="1" smtClean="0">
                <a:solidFill>
                  <a:srgbClr val="0070C0"/>
                </a:solidFill>
              </a:rPr>
              <a:t>Sociological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Abstracts</a:t>
            </a:r>
            <a:r>
              <a:rPr lang="sl-SI" dirty="0">
                <a:solidFill>
                  <a:srgbClr val="0070C0"/>
                </a:solidFill>
              </a:rPr>
              <a:t/>
            </a:r>
            <a:br>
              <a:rPr lang="sl-SI" dirty="0">
                <a:solidFill>
                  <a:srgbClr val="0070C0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luži </a:t>
            </a:r>
            <a:r>
              <a:rPr lang="sl-SI" dirty="0"/>
              <a:t>za iskanje strokovne in znanstvene literature s področja sociologije: metodologija; zgodovina in smeri sociologije; sociologija znanosti, kulture, umetnosti, vzgoje, družine, organizacij, religije, prava, spolov itn.; socialna psihologija, prostorska sociologija, socialna antropologija, sociolingvistika, penologija, demografija, </a:t>
            </a:r>
            <a:r>
              <a:rPr lang="sl-SI" dirty="0" err="1"/>
              <a:t>viktimologija</a:t>
            </a:r>
            <a:r>
              <a:rPr lang="sl-SI" dirty="0"/>
              <a:t>, socialna geografija, socialna politika itn.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5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Načini iskanja po bazah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vseh prej navedenih bazah je osnovni princip iskanja isti. Tukaj si bomo pogledali 3 možnosti iskanja, lahko pa seveda iščete tudi drugače.</a:t>
            </a:r>
          </a:p>
        </p:txBody>
      </p:sp>
    </p:spTree>
    <p:extLst>
      <p:ext uri="{BB962C8B-B14F-4D97-AF65-F5344CB8AC3E}">
        <p14:creationId xmlns:p14="http://schemas.microsoft.com/office/powerpoint/2010/main" val="42463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7951"/>
            <a:ext cx="8229600" cy="648072"/>
          </a:xfrm>
        </p:spPr>
        <p:txBody>
          <a:bodyPr>
            <a:normAutofit/>
          </a:bodyPr>
          <a:lstStyle/>
          <a:p>
            <a:r>
              <a:rPr lang="sl-SI" sz="3200" b="1" smtClean="0">
                <a:solidFill>
                  <a:srgbClr val="FFC000"/>
                </a:solidFill>
              </a:rPr>
              <a:t>Začetna stran </a:t>
            </a:r>
            <a:r>
              <a:rPr lang="sl-SI" sz="3200" b="1" dirty="0" smtClean="0">
                <a:solidFill>
                  <a:srgbClr val="FFC000"/>
                </a:solidFill>
              </a:rPr>
              <a:t>baze </a:t>
            </a:r>
            <a:r>
              <a:rPr lang="sl-SI" sz="3200" b="1" dirty="0" err="1" smtClean="0">
                <a:solidFill>
                  <a:srgbClr val="FFC000"/>
                </a:solidFill>
              </a:rPr>
              <a:t>Science</a:t>
            </a:r>
            <a:r>
              <a:rPr lang="sl-SI" sz="3200" b="1" dirty="0" smtClean="0">
                <a:solidFill>
                  <a:srgbClr val="FFC000"/>
                </a:solidFill>
              </a:rPr>
              <a:t> </a:t>
            </a:r>
            <a:r>
              <a:rPr lang="sl-SI" sz="3200" b="1" dirty="0" err="1" smtClean="0">
                <a:solidFill>
                  <a:srgbClr val="FFC000"/>
                </a:solidFill>
              </a:rPr>
              <a:t>direct</a:t>
            </a:r>
            <a:endParaRPr lang="sl-SI" sz="32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r="29669" b="30476"/>
          <a:stretch/>
        </p:blipFill>
        <p:spPr bwMode="auto">
          <a:xfrm>
            <a:off x="179512" y="692697"/>
            <a:ext cx="8574833" cy="57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251520" y="2132856"/>
            <a:ext cx="57606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7452320" y="2302350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Tu imate sledeče možnosti iskanja</a:t>
            </a:r>
            <a:endParaRPr lang="sl-SI" dirty="0"/>
          </a:p>
        </p:txBody>
      </p:sp>
      <p:sp>
        <p:nvSpPr>
          <p:cNvPr id="7" name="Leva puščica 6"/>
          <p:cNvSpPr/>
          <p:nvPr/>
        </p:nvSpPr>
        <p:spPr>
          <a:xfrm>
            <a:off x="6459060" y="23488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43608" y="2348880"/>
            <a:ext cx="5415452" cy="4846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58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C000"/>
                </a:solidFill>
              </a:rPr>
              <a:t>Npr. </a:t>
            </a:r>
            <a:r>
              <a:rPr lang="sl-SI" dirty="0">
                <a:solidFill>
                  <a:srgbClr val="FFC000"/>
                </a:solidFill>
              </a:rPr>
              <a:t>v</a:t>
            </a:r>
            <a:r>
              <a:rPr lang="sl-SI" dirty="0" smtClean="0">
                <a:solidFill>
                  <a:srgbClr val="FFC000"/>
                </a:solidFill>
              </a:rPr>
              <a:t>tipkate ime avtorja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2" r="25689" b="15338"/>
          <a:stretch/>
        </p:blipFill>
        <p:spPr bwMode="auto">
          <a:xfrm>
            <a:off x="0" y="1052737"/>
            <a:ext cx="90600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a 3"/>
          <p:cNvSpPr/>
          <p:nvPr/>
        </p:nvSpPr>
        <p:spPr>
          <a:xfrm>
            <a:off x="3563888" y="1484784"/>
            <a:ext cx="158417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5868144" y="4581128"/>
            <a:ext cx="1008112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0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C000"/>
                </a:solidFill>
              </a:rPr>
              <a:t>Rubrika </a:t>
            </a:r>
            <a:r>
              <a:rPr lang="sl-SI" b="1" dirty="0" err="1">
                <a:solidFill>
                  <a:srgbClr val="FFC000"/>
                </a:solidFill>
              </a:rPr>
              <a:t>Browse</a:t>
            </a:r>
            <a:endParaRPr lang="sl-SI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6644"/>
          <a:stretch>
            <a:fillRect/>
          </a:stretch>
        </p:blipFill>
        <p:spPr>
          <a:xfrm>
            <a:off x="395536" y="764704"/>
            <a:ext cx="8229600" cy="5833988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27584" y="2636912"/>
            <a:ext cx="648072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539552" y="4005064"/>
            <a:ext cx="1584176" cy="14401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2267744" y="3861048"/>
            <a:ext cx="194421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Leva puščica 7"/>
          <p:cNvSpPr/>
          <p:nvPr/>
        </p:nvSpPr>
        <p:spPr>
          <a:xfrm>
            <a:off x="4283968" y="383808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5436096" y="3693122"/>
            <a:ext cx="154187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Iskanje po abecedi naslovov revij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8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644"/>
          <a:stretch>
            <a:fillRect/>
          </a:stretch>
        </p:blipFill>
        <p:spPr>
          <a:xfrm>
            <a:off x="611560" y="404664"/>
            <a:ext cx="7632848" cy="57214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61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07" y="3555106"/>
            <a:ext cx="10001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385504" y="3437930"/>
            <a:ext cx="157740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Lahko pa iščemo po področjih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65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Primer iskanja po področjih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0" r="42832" b="15912"/>
          <a:stretch/>
        </p:blipFill>
        <p:spPr bwMode="auto">
          <a:xfrm>
            <a:off x="539552" y="1628800"/>
            <a:ext cx="696996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Seznam informacijskih virov</a:t>
            </a:r>
            <a:endParaRPr lang="sl-SI" sz="3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3" y="1600200"/>
            <a:ext cx="6347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9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C000"/>
                </a:solidFill>
              </a:rPr>
              <a:t>Napredno iskanje</a:t>
            </a:r>
            <a:r>
              <a:rPr lang="sl-SI" sz="3200" b="1" dirty="0">
                <a:solidFill>
                  <a:srgbClr val="FFC000"/>
                </a:solidFill>
              </a:rPr>
              <a:t> </a:t>
            </a:r>
            <a:r>
              <a:rPr lang="sl-SI" sz="3200" b="1" dirty="0" smtClean="0">
                <a:solidFill>
                  <a:srgbClr val="FFC000"/>
                </a:solidFill>
              </a:rPr>
              <a:t>po posameznih </a:t>
            </a:r>
            <a:r>
              <a:rPr lang="sl-SI" sz="3200" b="1" dirty="0">
                <a:solidFill>
                  <a:srgbClr val="FFC000"/>
                </a:solidFill>
              </a:rPr>
              <a:t>poljih zapisa – avtor, letnica, ključne </a:t>
            </a:r>
            <a:r>
              <a:rPr lang="sl-SI" sz="3200" b="1" dirty="0" smtClean="0">
                <a:solidFill>
                  <a:srgbClr val="FFC000"/>
                </a:solidFill>
              </a:rPr>
              <a:t>besede itd.</a:t>
            </a:r>
            <a:endParaRPr lang="sl-SI" sz="3200" b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675"/>
          <a:stretch>
            <a:fillRect/>
          </a:stretch>
        </p:blipFill>
        <p:spPr>
          <a:xfrm>
            <a:off x="474384" y="1231048"/>
            <a:ext cx="8229600" cy="5112321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475656" y="2852936"/>
            <a:ext cx="792088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27584" y="4221088"/>
            <a:ext cx="4464496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5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 r="25995" b="5177"/>
          <a:stretch/>
        </p:blipFill>
        <p:spPr bwMode="auto">
          <a:xfrm>
            <a:off x="0" y="402336"/>
            <a:ext cx="9022702" cy="69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3563888" y="3429000"/>
            <a:ext cx="2376264" cy="223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7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Sledi vpogled v iskanje še v nekaterih bazah.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43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PROQUEST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4332"/>
          <a:stretch>
            <a:fillRect/>
          </a:stretch>
        </p:blipFill>
        <p:spPr>
          <a:xfrm>
            <a:off x="539552" y="1052768"/>
            <a:ext cx="71818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24"/>
          <a:stretch>
            <a:fillRect/>
          </a:stretch>
        </p:blipFill>
        <p:spPr>
          <a:xfrm>
            <a:off x="971601" y="476672"/>
            <a:ext cx="6750780" cy="5649491"/>
          </a:xfrm>
        </p:spPr>
      </p:pic>
    </p:spTree>
    <p:extLst>
      <p:ext uri="{BB962C8B-B14F-4D97-AF65-F5344CB8AC3E}">
        <p14:creationId xmlns:p14="http://schemas.microsoft.com/office/powerpoint/2010/main" val="11274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061"/>
          <a:stretch>
            <a:fillRect/>
          </a:stretch>
        </p:blipFill>
        <p:spPr>
          <a:xfrm>
            <a:off x="457200" y="333375"/>
            <a:ext cx="8229600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SAGE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736"/>
          <a:stretch>
            <a:fillRect/>
          </a:stretch>
        </p:blipFill>
        <p:spPr>
          <a:xfrm>
            <a:off x="1404687" y="1600200"/>
            <a:ext cx="6334625" cy="4525963"/>
          </a:xfrm>
        </p:spPr>
      </p:pic>
    </p:spTree>
    <p:extLst>
      <p:ext uri="{BB962C8B-B14F-4D97-AF65-F5344CB8AC3E}">
        <p14:creationId xmlns:p14="http://schemas.microsoft.com/office/powerpoint/2010/main" val="39306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4651"/>
          <a:stretch>
            <a:fillRect/>
          </a:stretch>
        </p:blipFill>
        <p:spPr>
          <a:xfrm>
            <a:off x="457200" y="765175"/>
            <a:ext cx="822960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/>
          <p:cNvPicPr>
            <a:picLocks/>
          </p:cNvPicPr>
          <p:nvPr/>
        </p:nvPicPr>
        <p:blipFill>
          <a:blip r:embed="rId2" cstate="print"/>
          <a:srcRect b="4013"/>
          <a:stretch>
            <a:fillRect/>
          </a:stretch>
        </p:blipFill>
        <p:spPr>
          <a:xfrm>
            <a:off x="457200" y="549275"/>
            <a:ext cx="8229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SPRINGER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928"/>
          <a:stretch>
            <a:fillRect/>
          </a:stretch>
        </p:blipFill>
        <p:spPr>
          <a:xfrm>
            <a:off x="350419" y="1196752"/>
            <a:ext cx="7780338" cy="51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Iz seznama smo izbrali npr. bazo </a:t>
            </a:r>
            <a:r>
              <a:rPr lang="sl-SI" sz="3200" b="1" dirty="0" err="1" smtClean="0">
                <a:solidFill>
                  <a:srgbClr val="00B050"/>
                </a:solidFill>
              </a:rPr>
              <a:t>Science</a:t>
            </a:r>
            <a:r>
              <a:rPr lang="sl-SI" sz="3200" b="1" dirty="0" smtClean="0">
                <a:solidFill>
                  <a:srgbClr val="00B050"/>
                </a:solidFill>
              </a:rPr>
              <a:t> </a:t>
            </a:r>
            <a:r>
              <a:rPr lang="sl-SI" sz="3200" b="1" dirty="0" err="1" smtClean="0">
                <a:solidFill>
                  <a:srgbClr val="00B050"/>
                </a:solidFill>
              </a:rPr>
              <a:t>direct</a:t>
            </a:r>
            <a:endParaRPr lang="sl-SI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7686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en puščični povezovalnik 5"/>
          <p:cNvCxnSpPr/>
          <p:nvPr/>
        </p:nvCxnSpPr>
        <p:spPr>
          <a:xfrm flipH="1">
            <a:off x="5322920" y="2198016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jeni pravokotnik 13"/>
          <p:cNvSpPr/>
          <p:nvPr/>
        </p:nvSpPr>
        <p:spPr>
          <a:xfrm>
            <a:off x="6259024" y="1772816"/>
            <a:ext cx="1728192" cy="15018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Če pregledujete bazo iz </a:t>
            </a:r>
            <a:r>
              <a:rPr lang="sl-SI" sz="1400" b="1" dirty="0" smtClean="0">
                <a:solidFill>
                  <a:schemeClr val="tx1"/>
                </a:solidFill>
              </a:rPr>
              <a:t>PROSTOROV FŠ</a:t>
            </a:r>
            <a:r>
              <a:rPr lang="sl-SI" sz="1200" dirty="0" smtClean="0">
                <a:solidFill>
                  <a:schemeClr val="tx1"/>
                </a:solidFill>
              </a:rPr>
              <a:t>, potem kliknete to povezavo.</a:t>
            </a:r>
          </a:p>
          <a:p>
            <a:pPr algn="ctr"/>
            <a:endParaRPr lang="sl-SI" sz="1200" dirty="0">
              <a:solidFill>
                <a:schemeClr val="tx1"/>
              </a:solidFill>
            </a:endParaRPr>
          </a:p>
          <a:p>
            <a:pPr algn="ctr"/>
            <a:r>
              <a:rPr lang="sl-SI" sz="1200" b="1" dirty="0" smtClean="0">
                <a:solidFill>
                  <a:schemeClr val="tx1"/>
                </a:solidFill>
              </a:rPr>
              <a:t>V TEM PRIMERU </a:t>
            </a:r>
            <a:r>
              <a:rPr lang="sl-SI" sz="1200" b="1" u="sng" dirty="0" smtClean="0">
                <a:solidFill>
                  <a:schemeClr val="tx1"/>
                </a:solidFill>
              </a:rPr>
              <a:t>NE POTREBUJETE</a:t>
            </a:r>
            <a:r>
              <a:rPr lang="sl-SI" sz="1200" b="1" dirty="0" smtClean="0">
                <a:solidFill>
                  <a:schemeClr val="tx1"/>
                </a:solidFill>
              </a:rPr>
              <a:t> GESLA ZA PRIJAVO</a:t>
            </a:r>
            <a:endParaRPr lang="sl-SI" sz="1200" b="1" dirty="0">
              <a:solidFill>
                <a:schemeClr val="tx1"/>
              </a:solidFill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>
            <a:off x="1259632" y="242088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jeni pravokotnik 16"/>
          <p:cNvSpPr/>
          <p:nvPr/>
        </p:nvSpPr>
        <p:spPr>
          <a:xfrm>
            <a:off x="467544" y="2427184"/>
            <a:ext cx="1440160" cy="1695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Če pregledujete bazo od </a:t>
            </a:r>
            <a:r>
              <a:rPr lang="sl-SI" sz="1600" b="1" dirty="0" smtClean="0">
                <a:solidFill>
                  <a:schemeClr val="tx1"/>
                </a:solidFill>
              </a:rPr>
              <a:t>DOMA</a:t>
            </a:r>
            <a:r>
              <a:rPr lang="sl-SI" sz="1200" dirty="0" smtClean="0">
                <a:solidFill>
                  <a:schemeClr val="tx1"/>
                </a:solidFill>
              </a:rPr>
              <a:t>, pa kliknete to.</a:t>
            </a:r>
          </a:p>
          <a:p>
            <a:pPr algn="ctr"/>
            <a:r>
              <a:rPr lang="sl-SI" sz="1200" b="1" u="sng" dirty="0" smtClean="0">
                <a:solidFill>
                  <a:schemeClr val="tx1"/>
                </a:solidFill>
              </a:rPr>
              <a:t>V NASLEDNJEM DIAPOZITIVU </a:t>
            </a:r>
            <a:r>
              <a:rPr lang="sl-SI" sz="1200" b="1" u="sng" smtClean="0">
                <a:solidFill>
                  <a:schemeClr val="tx1"/>
                </a:solidFill>
              </a:rPr>
              <a:t>IMATE NADALJNJA </a:t>
            </a:r>
            <a:r>
              <a:rPr lang="sl-SI" sz="1200" b="1" u="sng" dirty="0" smtClean="0">
                <a:solidFill>
                  <a:schemeClr val="tx1"/>
                </a:solidFill>
              </a:rPr>
              <a:t>NAVODILA</a:t>
            </a:r>
            <a:endParaRPr lang="sl-SI" sz="1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915"/>
          <a:stretch>
            <a:fillRect/>
          </a:stretch>
        </p:blipFill>
        <p:spPr>
          <a:xfrm>
            <a:off x="457200" y="404813"/>
            <a:ext cx="8229600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WILEY ONLINE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12"/>
          <a:stretch>
            <a:fillRect/>
          </a:stretch>
        </p:blipFill>
        <p:spPr>
          <a:xfrm>
            <a:off x="629699" y="980728"/>
            <a:ext cx="7037358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/>
          <p:cNvPicPr>
            <a:picLocks/>
          </p:cNvPicPr>
          <p:nvPr/>
        </p:nvPicPr>
        <p:blipFill>
          <a:blip r:embed="rId2" cstate="print"/>
          <a:srcRect b="5051"/>
          <a:stretch>
            <a:fillRect/>
          </a:stretch>
        </p:blipFill>
        <p:spPr>
          <a:xfrm>
            <a:off x="395288" y="404813"/>
            <a:ext cx="8229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C000"/>
                </a:solidFill>
              </a:rPr>
              <a:t>Navodila za dostop od DOMA</a:t>
            </a:r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>Izberete označeno</a:t>
            </a:r>
            <a:endParaRPr lang="sl-SI" sz="3600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3894"/>
            <a:ext cx="8229600" cy="430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971600" y="3645024"/>
            <a:ext cx="2592288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2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Sledite navedenim navodilom</a:t>
            </a:r>
            <a:endParaRPr lang="sl-SI" sz="3200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6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1033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20" y="2492896"/>
            <a:ext cx="11033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6755433" y="2204864"/>
            <a:ext cx="1818215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chemeClr val="tx1"/>
                </a:solidFill>
              </a:rPr>
              <a:t>Iz seznama izberete našo fakulteto</a:t>
            </a:r>
            <a:endParaRPr lang="sl-SI" sz="1200" b="1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660232" y="2657202"/>
            <a:ext cx="2376264" cy="7710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chemeClr val="tx1"/>
                </a:solidFill>
              </a:rPr>
              <a:t>Vpišete številko študentske izkaznice ali interno številko, ki jo imate v knjižnici</a:t>
            </a:r>
            <a:endParaRPr lang="sl-SI" sz="1200" b="1" dirty="0">
              <a:solidFill>
                <a:schemeClr val="tx1"/>
              </a:solidFill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2195736" y="290552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jeni pravokotnik 8"/>
          <p:cNvSpPr/>
          <p:nvPr/>
        </p:nvSpPr>
        <p:spPr>
          <a:xfrm>
            <a:off x="611560" y="2537536"/>
            <a:ext cx="1584176" cy="505168"/>
          </a:xfrm>
          <a:prstGeom prst="roundRect">
            <a:avLst>
              <a:gd name="adj" fmla="val 2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chemeClr val="tx1"/>
                </a:solidFill>
              </a:rPr>
              <a:t>Vpišete še geslo, ki ste ga dobili v knjižnici</a:t>
            </a:r>
            <a:endParaRPr lang="sl-S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Omejen dostop do polnih besedil nekaterih člankov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Niso pa vsi članki dostopni v celoti (polna besedila). Ponekod so na voljo samo izvlečki. Dostop je odvisen od založniške politike ponudnikov baz.</a:t>
            </a:r>
          </a:p>
          <a:p>
            <a:r>
              <a:rPr lang="sl-SI" dirty="0">
                <a:latin typeface="Calibri" pitchFamily="34" charset="0"/>
              </a:rPr>
              <a:t>Nekateri </a:t>
            </a:r>
            <a:r>
              <a:rPr lang="sl-SI" dirty="0" smtClean="0">
                <a:latin typeface="Calibri" pitchFamily="34" charset="0"/>
              </a:rPr>
              <a:t>članki so </a:t>
            </a:r>
            <a:r>
              <a:rPr lang="sl-SI" dirty="0">
                <a:latin typeface="Calibri" pitchFamily="34" charset="0"/>
              </a:rPr>
              <a:t>plačljivi. To pomeni, da </a:t>
            </a:r>
            <a:r>
              <a:rPr lang="sl-SI" b="1" u="sng" dirty="0">
                <a:solidFill>
                  <a:srgbClr val="FF0000"/>
                </a:solidFill>
                <a:latin typeface="Calibri" pitchFamily="34" charset="0"/>
              </a:rPr>
              <a:t>do njih lahko pridete tako, da si jih naročite in plačate </a:t>
            </a:r>
            <a:r>
              <a:rPr lang="sl-SI" b="1" u="sng" dirty="0" smtClean="0">
                <a:solidFill>
                  <a:srgbClr val="FF0000"/>
                </a:solidFill>
                <a:latin typeface="Calibri" pitchFamily="34" charset="0"/>
              </a:rPr>
              <a:t>sami.</a:t>
            </a:r>
            <a:r>
              <a:rPr lang="sl-SI" b="1" dirty="0">
                <a:latin typeface="Calibri" pitchFamily="34" charset="0"/>
              </a:rPr>
              <a:t> </a:t>
            </a:r>
            <a:r>
              <a:rPr lang="sl-SI" dirty="0" smtClean="0">
                <a:latin typeface="Calibri" pitchFamily="34" charset="0"/>
              </a:rPr>
              <a:t>Na </a:t>
            </a:r>
            <a:r>
              <a:rPr lang="sl-SI" dirty="0">
                <a:latin typeface="Calibri" pitchFamily="34" charset="0"/>
              </a:rPr>
              <a:t>naslednji prosojnici </a:t>
            </a:r>
            <a:r>
              <a:rPr lang="sl-SI" dirty="0" smtClean="0">
                <a:latin typeface="Calibri" pitchFamily="34" charset="0"/>
              </a:rPr>
              <a:t>si bomo pogledali </a:t>
            </a:r>
            <a:r>
              <a:rPr lang="sl-SI" dirty="0">
                <a:latin typeface="Calibri" pitchFamily="34" charset="0"/>
              </a:rPr>
              <a:t>primer takega </a:t>
            </a:r>
            <a:r>
              <a:rPr lang="sl-SI" dirty="0" smtClean="0">
                <a:latin typeface="Calibri" pitchFamily="34" charset="0"/>
              </a:rPr>
              <a:t>članka. </a:t>
            </a:r>
            <a:r>
              <a:rPr lang="sl-SI" dirty="0">
                <a:latin typeface="Calibri" pitchFamily="34" charset="0"/>
              </a:rPr>
              <a:t>Ko kliknete na PDF, dobite naslednje: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87" y="404664"/>
            <a:ext cx="7088225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1043608" y="2564904"/>
            <a:ext cx="4752528" cy="2376264"/>
          </a:xfrm>
          <a:prstGeom prst="roundRect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1172</Words>
  <Application>Microsoft Office PowerPoint</Application>
  <PresentationFormat>Diaprojekcija na zaslonu (4:3)</PresentationFormat>
  <Paragraphs>117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52</vt:i4>
      </vt:variant>
    </vt:vector>
  </HeadingPairs>
  <TitlesOfParts>
    <vt:vector size="53" baseType="lpstr">
      <vt:lpstr>Officeova tema</vt:lpstr>
      <vt:lpstr>Kratka predstavitev „Oddaljenega dostopa“ </vt:lpstr>
      <vt:lpstr>Kje pridem do Oddaljenega dostopa?</vt:lpstr>
      <vt:lpstr>PowerPointova predstavitev</vt:lpstr>
      <vt:lpstr>Seznam informacijskih virov</vt:lpstr>
      <vt:lpstr>Iz seznama smo izbrali npr. bazo Science direct</vt:lpstr>
      <vt:lpstr>Navodila za dostop od DOMA Izberete označeno</vt:lpstr>
      <vt:lpstr>Sledite navedenim navodilom</vt:lpstr>
      <vt:lpstr>Omejen dostop do polnih besedil nekaterih člankov</vt:lpstr>
      <vt:lpstr>PowerPointova predstavitev</vt:lpstr>
      <vt:lpstr>Šport in sorodne vede (ŠV, športna medicina, športna psihologija, sociologija športa itd.) se nahajajo v naslednjih bazah: </vt:lpstr>
      <vt:lpstr>PowerPointova predstavitev</vt:lpstr>
      <vt:lpstr>PowerPointova predstavitev</vt:lpstr>
      <vt:lpstr>PowerPointova predstavitev</vt:lpstr>
      <vt:lpstr>Academic Search Complete</vt:lpstr>
      <vt:lpstr>AnthroSource</vt:lpstr>
      <vt:lpstr>Business Source Premier</vt:lpstr>
      <vt:lpstr>CINAHL </vt:lpstr>
      <vt:lpstr>Cochrane Library</vt:lpstr>
      <vt:lpstr>Communication &amp; Mass Media Complete</vt:lpstr>
      <vt:lpstr>Emerald Management Xtra</vt:lpstr>
      <vt:lpstr>ERIC</vt:lpstr>
      <vt:lpstr>Food Science and Technology Abstracts (FSTA)</vt:lpstr>
      <vt:lpstr>FRANCIS</vt:lpstr>
      <vt:lpstr>Google Učenjak</vt:lpstr>
      <vt:lpstr>Health Source - Consumer Edition</vt:lpstr>
      <vt:lpstr>JSTOR</vt:lpstr>
      <vt:lpstr>MEDLINE IN PUBMED</vt:lpstr>
      <vt:lpstr>NATURE.COM</vt:lpstr>
      <vt:lpstr>Oxford Journals Online </vt:lpstr>
      <vt:lpstr>PSYNDEX Literatur und AV-Medien </vt:lpstr>
      <vt:lpstr>  PSYNDEX Tests   </vt:lpstr>
      <vt:lpstr>    SocINDEX with Full Text     </vt:lpstr>
      <vt:lpstr>  Sociological Abstracts   </vt:lpstr>
      <vt:lpstr>Načini iskanja po bazah</vt:lpstr>
      <vt:lpstr>Začetna stran baze Science direct</vt:lpstr>
      <vt:lpstr>Npr. vtipkate ime avtorja</vt:lpstr>
      <vt:lpstr>Rubrika Browse</vt:lpstr>
      <vt:lpstr>PowerPointova predstavitev</vt:lpstr>
      <vt:lpstr>Primer iskanja po področjih</vt:lpstr>
      <vt:lpstr>Napredno iskanje po posameznih poljih zapisa – avtor, letnica, ključne besede itd.</vt:lpstr>
      <vt:lpstr>PowerPointova predstavitev</vt:lpstr>
      <vt:lpstr>PowerPointova predstavitev</vt:lpstr>
      <vt:lpstr>PROQUEST</vt:lpstr>
      <vt:lpstr>PowerPointova predstavitev</vt:lpstr>
      <vt:lpstr>PowerPointova predstavitev</vt:lpstr>
      <vt:lpstr>SAGE</vt:lpstr>
      <vt:lpstr>PowerPointova predstavitev</vt:lpstr>
      <vt:lpstr>PowerPointova predstavitev</vt:lpstr>
      <vt:lpstr>SPRINGER</vt:lpstr>
      <vt:lpstr>PowerPointova predstavitev</vt:lpstr>
      <vt:lpstr>WILEY ONLINE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Kratka predstavitev in navodila za oddaljen dostop</dc:title>
  <dc:creator>Grčar, Andreja</dc:creator>
  <cp:lastModifiedBy>Grčar, Andreja</cp:lastModifiedBy>
  <cp:revision>119</cp:revision>
  <dcterms:created xsi:type="dcterms:W3CDTF">2011-09-07T06:11:08Z</dcterms:created>
  <dcterms:modified xsi:type="dcterms:W3CDTF">2013-01-23T16:55:22Z</dcterms:modified>
</cp:coreProperties>
</file>