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p.uni-lj.si/bodoci-studenti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.uni-lj.si/bodoci-studenti" TargetMode="External"/><Relationship Id="rId2" Type="http://schemas.openxmlformats.org/officeDocument/2006/relationships/hyperlink" Target="http://www.uni-lj.si/studij/prijavno_sprejemni_postopk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ferat@fsp.uni-lj.si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vs.gov.si/prijav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>
                <a:latin typeface="Century Gothic" panose="020B0502020202020204" pitchFamily="34" charset="0"/>
              </a:rPr>
              <a:t>Vpis na</a:t>
            </a:r>
            <a:br>
              <a:rPr lang="sl-SI" dirty="0">
                <a:latin typeface="Century Gothic" panose="020B0502020202020204" pitchFamily="34" charset="0"/>
              </a:rPr>
            </a:br>
            <a:r>
              <a:rPr lang="sl-SI" dirty="0">
                <a:latin typeface="Century Gothic" panose="020B0502020202020204" pitchFamily="34" charset="0"/>
              </a:rPr>
              <a:t> </a:t>
            </a:r>
            <a:r>
              <a:rPr lang="sl-SI" dirty="0">
                <a:solidFill>
                  <a:srgbClr val="FF0000"/>
                </a:solidFill>
                <a:latin typeface="Century Gothic" panose="020B0502020202020204" pitchFamily="34" charset="0"/>
              </a:rPr>
              <a:t>Fakulteto za šport </a:t>
            </a:r>
            <a:r>
              <a:rPr lang="sl-SI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Univerze v </a:t>
            </a:r>
            <a:r>
              <a:rPr lang="sl-SI" dirty="0">
                <a:solidFill>
                  <a:srgbClr val="FF0000"/>
                </a:solidFill>
                <a:latin typeface="Century Gothic" panose="020B0502020202020204" pitchFamily="34" charset="0"/>
              </a:rPr>
              <a:t>L</a:t>
            </a:r>
            <a:r>
              <a:rPr lang="sl-SI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jubljani</a:t>
            </a:r>
            <a:r>
              <a:rPr lang="sl-SI" dirty="0">
                <a:solidFill>
                  <a:srgbClr val="FF0000"/>
                </a:solidFill>
                <a:latin typeface="Century Gothic" panose="020B0502020202020204" pitchFamily="34" charset="0"/>
              </a:rPr>
              <a:t/>
            </a:r>
            <a:br>
              <a:rPr lang="sl-SI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sl-SI" sz="3600" dirty="0">
                <a:latin typeface="Century Gothic" panose="020B0502020202020204" pitchFamily="34" charset="0"/>
              </a:rPr>
              <a:t/>
            </a:r>
            <a:br>
              <a:rPr lang="sl-SI" sz="3600" dirty="0">
                <a:latin typeface="Century Gothic" panose="020B0502020202020204" pitchFamily="34" charset="0"/>
              </a:rPr>
            </a:br>
            <a:r>
              <a:rPr lang="sl-SI" sz="3600" b="1" dirty="0">
                <a:latin typeface="Century Gothic" panose="020B0502020202020204" pitchFamily="34" charset="0"/>
              </a:rPr>
              <a:t>2018/19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Informativni dan FŠ, 9. in 10. februar 2018</a:t>
            </a:r>
            <a:endParaRPr lang="sl-SI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Vpisni pogoji</a:t>
            </a: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06556"/>
              </p:ext>
            </p:extLst>
          </p:nvPr>
        </p:nvGraphicFramePr>
        <p:xfrm>
          <a:off x="3868738" y="863600"/>
          <a:ext cx="73152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895"/>
                <a:gridCol w="1782147"/>
                <a:gridCol w="606489"/>
                <a:gridCol w="2963669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Program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pogoj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pogoj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ŠPORTNO</a:t>
                      </a:r>
                      <a:r>
                        <a:rPr lang="sl-SI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TRENIRANJE</a:t>
                      </a:r>
                      <a:endParaRPr lang="sl-SI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Splošna</a:t>
                      </a:r>
                      <a:r>
                        <a:rPr lang="sl-SI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matura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ali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Poklicna matura </a:t>
                      </a:r>
                      <a:r>
                        <a:rPr lang="sl-SI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</a:t>
                      </a:r>
                      <a:r>
                        <a:rPr lang="sl-SI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dodatni</a:t>
                      </a:r>
                      <a:r>
                        <a:rPr lang="sl-SI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maturitetni predmet</a:t>
                      </a:r>
                      <a:endParaRPr lang="sl-SI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sl-SI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+</a:t>
                      </a:r>
                      <a:endParaRPr lang="sl-SI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Preizkus</a:t>
                      </a:r>
                      <a:r>
                        <a:rPr lang="sl-SI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gibalnih sposobnosti in znanj</a:t>
                      </a:r>
                      <a:endParaRPr lang="sl-SI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ŠPORTNA VZGOJA</a:t>
                      </a:r>
                      <a:endParaRPr lang="sl-SI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Splošna matura</a:t>
                      </a:r>
                      <a:endParaRPr lang="sl-SI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+</a:t>
                      </a:r>
                      <a:endParaRPr lang="sl-SI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Preizkus gibalnih sposobnosti</a:t>
                      </a:r>
                      <a:r>
                        <a:rPr lang="sl-SI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in znanj</a:t>
                      </a:r>
                      <a:endParaRPr lang="sl-SI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KINEZIOLOGIJA</a:t>
                      </a:r>
                      <a:endParaRPr lang="sl-SI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Splošna matura</a:t>
                      </a:r>
                      <a:endParaRPr lang="sl-SI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+</a:t>
                      </a:r>
                      <a:endParaRPr lang="sl-SI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Preizkus gibalnih</a:t>
                      </a:r>
                      <a:r>
                        <a:rPr lang="sl-SI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sposobnosti in znanj</a:t>
                      </a:r>
                      <a:endParaRPr lang="sl-SI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4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Posebnosti prijave na program </a:t>
            </a:r>
            <a:r>
              <a:rPr lang="sl-SI" b="1" dirty="0" smtClean="0"/>
              <a:t>Športno treniranje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400" b="1" dirty="0" smtClean="0"/>
              <a:t>Prijava na usmeritveni šport</a:t>
            </a:r>
            <a:r>
              <a:rPr lang="sl-SI" sz="2400" dirty="0" smtClean="0"/>
              <a:t>; sprememba športa kasneje možna le v izjemnih, utemeljenih primerih (npr. zdravstvenih) in v primeru ustrezne športne anamneze za drug šport!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400" dirty="0" smtClean="0"/>
              <a:t>Ni za začetnike v izbrani športni panogi: obvezne </a:t>
            </a:r>
            <a:r>
              <a:rPr lang="sl-SI" sz="2400" b="1" dirty="0" smtClean="0"/>
              <a:t>športno-tekmovalne ali trenerske izkušnje iz izbranega športa</a:t>
            </a:r>
            <a:r>
              <a:rPr lang="sl-SI" sz="2400" dirty="0" smtClean="0"/>
              <a:t>!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039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Usmeritveni športi </a:t>
            </a:r>
            <a:r>
              <a:rPr lang="sl-SI" dirty="0" smtClean="0"/>
              <a:t>na programu</a:t>
            </a:r>
            <a:br>
              <a:rPr lang="sl-SI" dirty="0" smtClean="0"/>
            </a:br>
            <a:r>
              <a:rPr lang="sl-SI" dirty="0" smtClean="0"/>
              <a:t>Športno treniranje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880402"/>
              </p:ext>
            </p:extLst>
          </p:nvPr>
        </p:nvGraphicFramePr>
        <p:xfrm>
          <a:off x="3868738" y="863600"/>
          <a:ext cx="7315200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Šport 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Šport 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Šport 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Šport A</a:t>
                      </a:r>
                      <a:endParaRPr lang="sl-SI" dirty="0"/>
                    </a:p>
                  </a:txBody>
                  <a:tcPr/>
                </a:tc>
              </a:tr>
              <a:tr h="967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Alpsko smučanje in deskanje na snegu</a:t>
                      </a:r>
                    </a:p>
                    <a:p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Kajak kanu</a:t>
                      </a:r>
                    </a:p>
                    <a:p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Ples </a:t>
                      </a:r>
                    </a:p>
                    <a:p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Športno plezanje in alpinizem</a:t>
                      </a:r>
                    </a:p>
                    <a:p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Atletika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Kolesarstvo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Ritmična</a:t>
                      </a:r>
                      <a:r>
                        <a:rPr lang="sl-SI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gimnastika</a:t>
                      </a:r>
                      <a:endParaRPr lang="sl-SI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Tenis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Badminton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Košarka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Rokomet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Triatlon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Biatlon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Namizni tenis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Squash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Vaterpolo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Borilni športi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Nogomet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Smučarski</a:t>
                      </a:r>
                      <a:r>
                        <a:rPr lang="sl-SI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skoki in nordijska kombinacija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Veslanje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Hokej</a:t>
                      </a:r>
                      <a:r>
                        <a:rPr lang="sl-SI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na ledu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Odbojka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Smučarski tek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Fitnes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Plavanje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Športna gimnastika</a:t>
                      </a:r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5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Vpisna mesta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680934"/>
              </p:ext>
            </p:extLst>
          </p:nvPr>
        </p:nvGraphicFramePr>
        <p:xfrm>
          <a:off x="3868738" y="863600"/>
          <a:ext cx="73152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endParaRPr lang="sl-SI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/>
                        <a:t>Redna</a:t>
                      </a:r>
                      <a:endParaRPr lang="sl-SI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/>
                        <a:t>Izredna</a:t>
                      </a:r>
                      <a:endParaRPr lang="sl-SI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Športna vzgoja</a:t>
                      </a:r>
                      <a:endParaRPr lang="sl-SI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50</a:t>
                      </a:r>
                      <a:endParaRPr lang="sl-SI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</a:t>
                      </a:r>
                      <a:endParaRPr lang="sl-SI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Športno treniranje</a:t>
                      </a:r>
                      <a:endParaRPr lang="sl-SI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sl-SI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  <a:endParaRPr lang="sl-SI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Kineziologija</a:t>
                      </a:r>
                      <a:endParaRPr lang="sl-SI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sl-SI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</a:t>
                      </a:r>
                      <a:endParaRPr lang="sl-SI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8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Omejitev vpisa </a:t>
            </a:r>
            <a:br>
              <a:rPr lang="sl-SI" b="1" dirty="0" smtClean="0"/>
            </a:br>
            <a:r>
              <a:rPr lang="sl-SI" dirty="0" smtClean="0"/>
              <a:t>v primeru presežka prijav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396807"/>
              </p:ext>
            </p:extLst>
          </p:nvPr>
        </p:nvGraphicFramePr>
        <p:xfrm>
          <a:off x="3868738" y="863600"/>
          <a:ext cx="7315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Kriterij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Utež</a:t>
                      </a:r>
                      <a:endParaRPr lang="sl-SI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Matura (splošna,</a:t>
                      </a:r>
                      <a:r>
                        <a:rPr lang="sl-SI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poklicna)</a:t>
                      </a:r>
                      <a:endParaRPr lang="sl-SI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45%  točk</a:t>
                      </a:r>
                      <a:endParaRPr lang="sl-SI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Preizkus gibalnih</a:t>
                      </a:r>
                      <a:r>
                        <a:rPr lang="sl-SI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sposobnosti in znanj</a:t>
                      </a:r>
                      <a:endParaRPr lang="sl-SI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40%  točk</a:t>
                      </a:r>
                      <a:endParaRPr lang="sl-SI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Splošni</a:t>
                      </a:r>
                      <a:r>
                        <a:rPr lang="sl-SI" sz="2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učni uspeh v 3. in 4. letniku srednje šole</a:t>
                      </a:r>
                      <a:endParaRPr lang="sl-SI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15%  točk</a:t>
                      </a:r>
                      <a:endParaRPr lang="sl-SI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15432" cy="4601183"/>
          </a:xfrm>
        </p:spPr>
        <p:txBody>
          <a:bodyPr/>
          <a:lstStyle/>
          <a:p>
            <a:r>
              <a:rPr lang="sl-SI" b="1" dirty="0" smtClean="0"/>
              <a:t>Dokumentacija za pošiljanje na FŠ</a:t>
            </a:r>
            <a:r>
              <a:rPr lang="sl-SI" dirty="0" smtClean="0"/>
              <a:t> – kdaj, kam?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sz="2400" dirty="0"/>
              <a:t>Najprej elektronska prijava v </a:t>
            </a:r>
            <a:r>
              <a:rPr lang="sl-SI" sz="2400" dirty="0" err="1"/>
              <a:t>eVŠ</a:t>
            </a:r>
            <a:r>
              <a:rPr lang="sl-SI" sz="2400" dirty="0"/>
              <a:t> (</a:t>
            </a:r>
            <a:r>
              <a:rPr lang="sl-SI" sz="2400" b="1" dirty="0"/>
              <a:t>do </a:t>
            </a:r>
            <a:r>
              <a:rPr lang="sl-SI" sz="2400" b="1" dirty="0" smtClean="0"/>
              <a:t>30. marca!</a:t>
            </a:r>
            <a:r>
              <a:rPr lang="sl-SI" sz="2400" dirty="0" smtClean="0"/>
              <a:t>), </a:t>
            </a:r>
            <a:r>
              <a:rPr lang="sl-SI" sz="2400" dirty="0"/>
              <a:t>nato </a:t>
            </a:r>
            <a:r>
              <a:rPr lang="sl-SI" sz="2400" b="1" dirty="0" smtClean="0"/>
              <a:t>od</a:t>
            </a:r>
            <a:r>
              <a:rPr lang="sl-SI" sz="3200" b="1" dirty="0" smtClean="0">
                <a:solidFill>
                  <a:srgbClr val="FF0000"/>
                </a:solidFill>
              </a:rPr>
              <a:t> 2. maja </a:t>
            </a:r>
            <a:r>
              <a:rPr lang="sl-SI" sz="2400" b="1" dirty="0" smtClean="0"/>
              <a:t>najkasneje</a:t>
            </a:r>
            <a:r>
              <a:rPr lang="sl-SI" sz="3200" b="1" dirty="0" smtClean="0">
                <a:solidFill>
                  <a:srgbClr val="FF0000"/>
                </a:solidFill>
              </a:rPr>
              <a:t> </a:t>
            </a:r>
            <a:r>
              <a:rPr lang="sl-SI" sz="2400" b="1" dirty="0"/>
              <a:t>do </a:t>
            </a:r>
            <a:r>
              <a:rPr lang="sl-SI" sz="3200" b="1" dirty="0">
                <a:solidFill>
                  <a:srgbClr val="FF0000"/>
                </a:solidFill>
              </a:rPr>
              <a:t>1. junija </a:t>
            </a:r>
            <a:r>
              <a:rPr lang="sl-SI" sz="3200" b="1" dirty="0" smtClean="0">
                <a:solidFill>
                  <a:srgbClr val="FF0000"/>
                </a:solidFill>
              </a:rPr>
              <a:t>2018 </a:t>
            </a:r>
            <a:r>
              <a:rPr lang="sl-SI" sz="2400" b="1" dirty="0"/>
              <a:t>poslati </a:t>
            </a:r>
            <a:r>
              <a:rPr lang="sl-SI" sz="3200" b="1" dirty="0" smtClean="0"/>
              <a:t>dokumentacijo</a:t>
            </a:r>
            <a:r>
              <a:rPr lang="sl-SI" sz="2400" b="1" dirty="0" smtClean="0"/>
              <a:t> </a:t>
            </a:r>
            <a:r>
              <a:rPr lang="sl-SI" sz="2400" dirty="0" smtClean="0"/>
              <a:t>priporočeno na</a:t>
            </a:r>
            <a:r>
              <a:rPr lang="sl-SI" sz="2400" b="1" dirty="0" smtClean="0"/>
              <a:t> </a:t>
            </a:r>
            <a:r>
              <a:rPr lang="sl-SI" sz="2400" dirty="0" smtClean="0"/>
              <a:t>naslov:</a:t>
            </a:r>
          </a:p>
          <a:p>
            <a:pPr marL="0" indent="0" algn="ctr">
              <a:buNone/>
            </a:pPr>
            <a:endParaRPr lang="sl-SI" sz="2400" dirty="0" smtClean="0"/>
          </a:p>
          <a:p>
            <a:pPr marL="0" indent="0" algn="ctr">
              <a:buNone/>
            </a:pPr>
            <a:r>
              <a:rPr lang="sl-SI" sz="2400" b="1" dirty="0" smtClean="0"/>
              <a:t> Fakulteta </a:t>
            </a:r>
            <a:r>
              <a:rPr lang="sl-SI" sz="2400" b="1" dirty="0"/>
              <a:t>za </a:t>
            </a:r>
            <a:r>
              <a:rPr lang="sl-SI" sz="2400" b="1" dirty="0" smtClean="0"/>
              <a:t>šport</a:t>
            </a:r>
            <a:endParaRPr lang="sl-SI" sz="2400" dirty="0" smtClean="0"/>
          </a:p>
          <a:p>
            <a:pPr marL="0" indent="0" algn="ctr">
              <a:buNone/>
            </a:pPr>
            <a:r>
              <a:rPr lang="sl-SI" sz="2400" dirty="0" smtClean="0"/>
              <a:t>(sprejemni postopek)</a:t>
            </a:r>
          </a:p>
          <a:p>
            <a:pPr marL="0" indent="0" algn="ctr">
              <a:buNone/>
            </a:pPr>
            <a:r>
              <a:rPr lang="sl-SI" sz="2400" dirty="0" smtClean="0"/>
              <a:t> </a:t>
            </a:r>
            <a:r>
              <a:rPr lang="sl-SI" sz="2400" dirty="0"/>
              <a:t>Gortanova </a:t>
            </a:r>
            <a:r>
              <a:rPr lang="sl-SI" sz="2400" dirty="0" smtClean="0"/>
              <a:t>22</a:t>
            </a:r>
          </a:p>
          <a:p>
            <a:pPr marL="0" indent="0" algn="ctr">
              <a:buNone/>
            </a:pPr>
            <a:r>
              <a:rPr lang="sl-SI" sz="2400" dirty="0" smtClean="0"/>
              <a:t>1000 Ljubljana</a:t>
            </a:r>
          </a:p>
          <a:p>
            <a:pPr marL="0" indent="0">
              <a:buNone/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23850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24764" cy="4601183"/>
          </a:xfrm>
        </p:spPr>
        <p:txBody>
          <a:bodyPr/>
          <a:lstStyle/>
          <a:p>
            <a:r>
              <a:rPr lang="sl-SI" b="1" dirty="0" smtClean="0"/>
              <a:t>Dokumentacija za pošiljanje </a:t>
            </a:r>
            <a:r>
              <a:rPr lang="sl-SI" dirty="0" smtClean="0"/>
              <a:t>na FŠ – kaj?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b="1" dirty="0" smtClean="0">
                <a:solidFill>
                  <a:srgbClr val="FF0000"/>
                </a:solidFill>
              </a:rPr>
              <a:t>Zdravniško potrdilo </a:t>
            </a:r>
            <a:r>
              <a:rPr lang="sl-SI" sz="2800" dirty="0" smtClean="0"/>
              <a:t>-</a:t>
            </a:r>
            <a:r>
              <a:rPr lang="sl-SI" sz="2800" b="1" dirty="0" smtClean="0">
                <a:solidFill>
                  <a:srgbClr val="FF0000"/>
                </a:solidFill>
              </a:rPr>
              <a:t> </a:t>
            </a:r>
            <a:r>
              <a:rPr lang="sl-SI" sz="2800" b="1" dirty="0" smtClean="0"/>
              <a:t>obvezno</a:t>
            </a:r>
            <a:r>
              <a:rPr lang="sl-SI" sz="2800" dirty="0" smtClean="0"/>
              <a:t> za vse prijavljene kandidate, za vse programe!</a:t>
            </a:r>
          </a:p>
          <a:p>
            <a:endParaRPr lang="sl-SI" sz="2800" b="1" dirty="0"/>
          </a:p>
          <a:p>
            <a:pPr marL="0" indent="0">
              <a:buNone/>
            </a:pPr>
            <a:r>
              <a:rPr lang="sl-SI" b="1" dirty="0" smtClean="0"/>
              <a:t>Neobvezno </a:t>
            </a:r>
            <a:r>
              <a:rPr lang="sl-SI" dirty="0" smtClean="0"/>
              <a:t>za vse: kategorizacija OKS; velja le potrdilo OKS o aktualni kategorizaciji; prinese bonus k točkam preizkusa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89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Samo </a:t>
            </a:r>
            <a:r>
              <a:rPr lang="sl-SI" b="1" dirty="0" smtClean="0"/>
              <a:t>prijavljeni na Športno treniranje še</a:t>
            </a:r>
            <a:r>
              <a:rPr lang="sl-SI" dirty="0" smtClean="0"/>
              <a:t>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400" dirty="0" smtClean="0"/>
              <a:t>Kandidati za ŠT </a:t>
            </a:r>
            <a:r>
              <a:rPr lang="sl-SI" sz="2400" b="1" dirty="0" smtClean="0"/>
              <a:t>obvezno:</a:t>
            </a:r>
          </a:p>
          <a:p>
            <a:r>
              <a:rPr lang="sl-SI" sz="2400" b="1" dirty="0" smtClean="0">
                <a:solidFill>
                  <a:srgbClr val="FF0000"/>
                </a:solidFill>
              </a:rPr>
              <a:t>Športna anamneza s področja izbranega športa</a:t>
            </a:r>
            <a:r>
              <a:rPr lang="sl-SI" sz="2400" dirty="0" smtClean="0"/>
              <a:t> – aktualna ali pretekla, potrjena z žigom in podpisom odgovorne osebe kluba, društva, zveze – </a:t>
            </a:r>
            <a:r>
              <a:rPr lang="sl-SI" sz="2400" b="1" dirty="0" smtClean="0"/>
              <a:t>obvezno</a:t>
            </a:r>
            <a:r>
              <a:rPr lang="sl-SI" sz="2400" dirty="0" smtClean="0"/>
              <a:t>!</a:t>
            </a:r>
          </a:p>
          <a:p>
            <a:endParaRPr lang="sl-SI" sz="2400" dirty="0" smtClean="0"/>
          </a:p>
          <a:p>
            <a:pPr marL="0" indent="0">
              <a:buNone/>
            </a:pPr>
            <a:r>
              <a:rPr lang="sl-SI" sz="2400" dirty="0"/>
              <a:t>Kandidati za </a:t>
            </a:r>
            <a:r>
              <a:rPr lang="sl-SI" sz="2400" dirty="0" smtClean="0"/>
              <a:t>ŠT </a:t>
            </a:r>
            <a:r>
              <a:rPr lang="sl-SI" sz="2400" b="1" dirty="0" smtClean="0"/>
              <a:t>neobvezno:</a:t>
            </a:r>
            <a:endParaRPr lang="sl-SI" sz="2400" dirty="0" smtClean="0"/>
          </a:p>
          <a:p>
            <a:r>
              <a:rPr lang="sl-SI" sz="2400" b="1" dirty="0" smtClean="0"/>
              <a:t>Potrdilo o usposobljenosti s področja športa – I., II., III. </a:t>
            </a:r>
            <a:r>
              <a:rPr lang="sl-SI" sz="2400" b="1" dirty="0"/>
              <a:t>s</a:t>
            </a:r>
            <a:r>
              <a:rPr lang="sl-SI" sz="2400" b="1" dirty="0" smtClean="0"/>
              <a:t>topnja </a:t>
            </a:r>
            <a:r>
              <a:rPr lang="sl-SI" sz="2400" dirty="0" smtClean="0"/>
              <a:t>(če je, se upošteva bonus k točkam preizkusa)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b="1" dirty="0" smtClean="0"/>
              <a:t>OPOMNIK</a:t>
            </a:r>
            <a:r>
              <a:rPr lang="sl-SI" dirty="0" smtClean="0"/>
              <a:t> O ZAHTEVANI DOKUMENTACIJI POŠLJEMO PRED IZTEKOM ROKA ZA POŠILJANJE </a:t>
            </a:r>
            <a:r>
              <a:rPr lang="sl-SI" b="1" dirty="0" smtClean="0"/>
              <a:t>NA E-NASLOVE </a:t>
            </a:r>
            <a:r>
              <a:rPr lang="sl-SI" dirty="0" smtClean="0"/>
              <a:t>PRIJAVLJENIH KANDIDATOV – PREVERJATE SVOJO E-POŠTO!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68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Status kandidata s posebnim statusom na UL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400" b="1" dirty="0" smtClean="0"/>
              <a:t>Kako se zaprosi za dodelitev statusa kandidata s posebnim statusom</a:t>
            </a:r>
            <a:r>
              <a:rPr lang="sl-SI" sz="2400" dirty="0" smtClean="0"/>
              <a:t> v prijavnem postopku </a:t>
            </a:r>
            <a:r>
              <a:rPr lang="sl-SI" dirty="0" smtClean="0"/>
              <a:t>(kdo je upravičen preberite v Razpisu za vpis)?</a:t>
            </a:r>
          </a:p>
          <a:p>
            <a:r>
              <a:rPr lang="sl-SI" dirty="0" smtClean="0"/>
              <a:t>Označiti na elektronski prijavi za vpis (na portalu </a:t>
            </a:r>
            <a:r>
              <a:rPr lang="sl-SI" dirty="0" err="1" smtClean="0"/>
              <a:t>eVŠ</a:t>
            </a:r>
            <a:r>
              <a:rPr lang="sl-SI" dirty="0" smtClean="0"/>
              <a:t>), nato </a:t>
            </a:r>
            <a:r>
              <a:rPr lang="sl-SI" b="1" dirty="0" smtClean="0"/>
              <a:t>prošnjo z dokazili </a:t>
            </a:r>
            <a:r>
              <a:rPr lang="sl-SI" dirty="0" smtClean="0"/>
              <a:t>poslati na </a:t>
            </a:r>
            <a:r>
              <a:rPr lang="sl-SI" b="1" dirty="0" smtClean="0"/>
              <a:t>vpisno službo UL</a:t>
            </a:r>
            <a:r>
              <a:rPr lang="sl-SI" dirty="0" smtClean="0"/>
              <a:t>, </a:t>
            </a:r>
            <a:r>
              <a:rPr lang="sl-SI" u="sng" dirty="0" smtClean="0"/>
              <a:t>najkasneje do 22. junija v 1. roku </a:t>
            </a:r>
            <a:r>
              <a:rPr lang="sl-SI" dirty="0" smtClean="0"/>
              <a:t>oz. do </a:t>
            </a:r>
            <a:r>
              <a:rPr lang="sl-SI" u="sng" dirty="0" smtClean="0"/>
              <a:t>29. avgusta v 2. roku</a:t>
            </a:r>
            <a:r>
              <a:rPr lang="sl-SI" dirty="0" smtClean="0"/>
              <a:t>.</a:t>
            </a:r>
          </a:p>
          <a:p>
            <a:endParaRPr lang="sl-SI" b="1" dirty="0" smtClean="0"/>
          </a:p>
          <a:p>
            <a:r>
              <a:rPr lang="sl-SI" b="1" dirty="0" smtClean="0">
                <a:solidFill>
                  <a:srgbClr val="FF0000"/>
                </a:solidFill>
              </a:rPr>
              <a:t>Pozor: </a:t>
            </a:r>
            <a:r>
              <a:rPr lang="sl-SI" dirty="0" smtClean="0"/>
              <a:t>Postopek za dodelitev statusa kandidata s posebnim statusom poteka na vpisni službi UL in je </a:t>
            </a:r>
            <a:r>
              <a:rPr lang="sl-SI" b="1" dirty="0" smtClean="0"/>
              <a:t>ločen od postopka za upoštevanje kategorizacije pri točkah preizkusa na FŠ! </a:t>
            </a:r>
            <a:r>
              <a:rPr lang="sl-SI" dirty="0" smtClean="0"/>
              <a:t>To sta dve različni možni bonifikaciji. Dokazila pošiljate ločeno!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343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Preizkus gibalnih sposobnosti in znanj na FŠ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800" dirty="0"/>
              <a:t>Prijavljeni kandidati, ki bodo </a:t>
            </a:r>
            <a:r>
              <a:rPr lang="sl-SI" sz="2800" b="1" dirty="0"/>
              <a:t>do 1. junija </a:t>
            </a:r>
            <a:r>
              <a:rPr lang="sl-SI" sz="2800" b="1" dirty="0" smtClean="0"/>
              <a:t>2018 </a:t>
            </a:r>
            <a:r>
              <a:rPr lang="sl-SI" sz="2800" dirty="0" smtClean="0"/>
              <a:t>poslali zahtevano </a:t>
            </a:r>
            <a:r>
              <a:rPr lang="sl-SI" sz="2800" dirty="0"/>
              <a:t>dokumentacijo, </a:t>
            </a:r>
            <a:r>
              <a:rPr lang="sl-SI" sz="2800" dirty="0" smtClean="0"/>
              <a:t>bodo s </a:t>
            </a:r>
            <a:r>
              <a:rPr lang="sl-SI" sz="2800" dirty="0"/>
              <a:t>pošto na dom </a:t>
            </a:r>
            <a:r>
              <a:rPr lang="sl-SI" sz="2800" dirty="0" smtClean="0"/>
              <a:t>prejeli </a:t>
            </a:r>
            <a:r>
              <a:rPr lang="sl-SI" sz="2800" b="1" dirty="0" smtClean="0"/>
              <a:t>obvestilo </a:t>
            </a:r>
            <a:r>
              <a:rPr lang="sl-SI" sz="2800" b="1" dirty="0"/>
              <a:t>o preizkusu gibalnih sposobnosti in </a:t>
            </a:r>
            <a:r>
              <a:rPr lang="sl-SI" sz="2800" b="1" dirty="0" smtClean="0"/>
              <a:t>znanj</a:t>
            </a:r>
            <a:r>
              <a:rPr lang="sl-SI" sz="2800" dirty="0" smtClean="0"/>
              <a:t> (vse potrebne informacije za preizkus)</a:t>
            </a:r>
          </a:p>
          <a:p>
            <a:pPr marL="0" indent="0" algn="ctr">
              <a:buNone/>
            </a:pPr>
            <a:r>
              <a:rPr lang="sl-SI" sz="2800" dirty="0" smtClean="0"/>
              <a:t>Sprejemni </a:t>
            </a:r>
            <a:r>
              <a:rPr lang="sl-SI" sz="2800" dirty="0"/>
              <a:t>p</a:t>
            </a:r>
            <a:r>
              <a:rPr lang="sl-SI" sz="2800" dirty="0" smtClean="0"/>
              <a:t>reizkus:</a:t>
            </a:r>
          </a:p>
          <a:p>
            <a:r>
              <a:rPr lang="sl-SI" sz="2800" dirty="0" smtClean="0"/>
              <a:t> </a:t>
            </a:r>
            <a:r>
              <a:rPr lang="sl-SI" sz="2800" b="1" dirty="0" smtClean="0"/>
              <a:t>1. rok</a:t>
            </a:r>
            <a:r>
              <a:rPr lang="sl-SI" sz="2800" dirty="0" smtClean="0"/>
              <a:t>: </a:t>
            </a:r>
            <a:r>
              <a:rPr lang="sl-SI" sz="2800" b="1" dirty="0" smtClean="0">
                <a:solidFill>
                  <a:srgbClr val="FF0000"/>
                </a:solidFill>
              </a:rPr>
              <a:t>27. in 28. junij 2018 </a:t>
            </a:r>
            <a:r>
              <a:rPr lang="sl-SI" sz="2800" dirty="0" smtClean="0"/>
              <a:t>(sreda in četrtek)</a:t>
            </a:r>
          </a:p>
          <a:p>
            <a:r>
              <a:rPr lang="sl-SI" sz="2800" b="1" dirty="0" smtClean="0"/>
              <a:t>2. rok</a:t>
            </a:r>
            <a:r>
              <a:rPr lang="sl-SI" sz="2800" dirty="0" smtClean="0"/>
              <a:t>: </a:t>
            </a:r>
            <a:r>
              <a:rPr lang="sl-SI" sz="2800" b="1" dirty="0" smtClean="0">
                <a:solidFill>
                  <a:srgbClr val="FF0000"/>
                </a:solidFill>
              </a:rPr>
              <a:t>11. september 2018 </a:t>
            </a:r>
            <a:r>
              <a:rPr lang="sl-SI" sz="2800" dirty="0" smtClean="0"/>
              <a:t>(torek)</a:t>
            </a:r>
            <a:endParaRPr lang="sl-SI" sz="28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663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339367" cy="4601183"/>
          </a:xfrm>
        </p:spPr>
        <p:txBody>
          <a:bodyPr>
            <a:normAutofit/>
          </a:bodyPr>
          <a:lstStyle/>
          <a:p>
            <a:r>
              <a:rPr lang="sl-SI" dirty="0" smtClean="0"/>
              <a:t>Razpis za vpis</a:t>
            </a:r>
            <a:br>
              <a:rPr lang="sl-SI" dirty="0" smtClean="0"/>
            </a:br>
            <a:r>
              <a:rPr lang="sl-SI" dirty="0" smtClean="0"/>
              <a:t>2018/19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b="1" dirty="0" smtClean="0"/>
              <a:t>Razpis za vpis v dodiplomske in enovite magistrske študijske </a:t>
            </a:r>
            <a:r>
              <a:rPr lang="sl-SI" sz="2800" b="1" dirty="0"/>
              <a:t>programe: </a:t>
            </a:r>
            <a:r>
              <a:rPr lang="sl-SI" sz="2800" dirty="0">
                <a:solidFill>
                  <a:srgbClr val="0070C0"/>
                </a:solidFill>
              </a:rPr>
              <a:t>http://portal.evs.gov.si/razpisi-za-vpis-javni-koncesionirani</a:t>
            </a:r>
            <a:endParaRPr lang="sl-SI" sz="2800" dirty="0" smtClean="0">
              <a:solidFill>
                <a:srgbClr val="0070C0"/>
              </a:solidFill>
            </a:endParaRPr>
          </a:p>
          <a:p>
            <a:r>
              <a:rPr lang="sl-SI" sz="2800" b="1" dirty="0" smtClean="0"/>
              <a:t>Skupni splošni del </a:t>
            </a:r>
            <a:r>
              <a:rPr lang="sl-SI" sz="2800" dirty="0" smtClean="0"/>
              <a:t>(prijavni roki, način prijave …)</a:t>
            </a:r>
          </a:p>
          <a:p>
            <a:r>
              <a:rPr lang="sl-SI" sz="2800" b="1" dirty="0" smtClean="0"/>
              <a:t>Posebni del </a:t>
            </a:r>
            <a:r>
              <a:rPr lang="sl-SI" sz="2800" dirty="0" smtClean="0"/>
              <a:t>– Fakulteta za šport</a:t>
            </a:r>
          </a:p>
          <a:p>
            <a:pPr marL="0" indent="0">
              <a:buNone/>
            </a:pP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11758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Testi preizkusa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sz="2400" b="1" dirty="0"/>
              <a:t>1. dan</a:t>
            </a:r>
            <a:r>
              <a:rPr lang="sl-SI" sz="2400" dirty="0"/>
              <a:t>: </a:t>
            </a:r>
          </a:p>
          <a:p>
            <a:pPr marL="0" indent="0" algn="ctr">
              <a:buNone/>
            </a:pPr>
            <a:r>
              <a:rPr lang="sl-SI" sz="2400" dirty="0"/>
              <a:t>poligon nazaj</a:t>
            </a:r>
          </a:p>
          <a:p>
            <a:pPr marL="0" indent="0" algn="ctr">
              <a:buNone/>
            </a:pPr>
            <a:r>
              <a:rPr lang="sl-SI" sz="2400" dirty="0"/>
              <a:t>skok v daljino z mesta</a:t>
            </a:r>
          </a:p>
          <a:p>
            <a:pPr marL="0" indent="0" algn="ctr">
              <a:buNone/>
            </a:pPr>
            <a:r>
              <a:rPr lang="sl-SI" sz="2400" dirty="0"/>
              <a:t>vesa v zgibi </a:t>
            </a:r>
            <a:r>
              <a:rPr lang="sl-SI" sz="2400" dirty="0" smtClean="0"/>
              <a:t>(ženske)/</a:t>
            </a:r>
            <a:r>
              <a:rPr lang="sl-SI" sz="2400" dirty="0"/>
              <a:t>zgibe </a:t>
            </a:r>
            <a:r>
              <a:rPr lang="sl-SI" sz="2400" dirty="0" smtClean="0"/>
              <a:t>(moški)</a:t>
            </a:r>
            <a:endParaRPr lang="sl-SI" sz="2400" dirty="0"/>
          </a:p>
          <a:p>
            <a:pPr marL="0" indent="0" algn="ctr">
              <a:buNone/>
            </a:pPr>
            <a:r>
              <a:rPr lang="sl-SI" sz="2400" dirty="0"/>
              <a:t>tek 100 m</a:t>
            </a:r>
          </a:p>
          <a:p>
            <a:pPr marL="0" indent="0" algn="ctr">
              <a:buNone/>
            </a:pPr>
            <a:r>
              <a:rPr lang="sl-SI" sz="2400" dirty="0"/>
              <a:t>plavanje 100 m</a:t>
            </a:r>
          </a:p>
          <a:p>
            <a:pPr marL="0" indent="0" algn="ctr">
              <a:buNone/>
            </a:pPr>
            <a:endParaRPr lang="sl-SI" sz="2400" b="1" dirty="0"/>
          </a:p>
          <a:p>
            <a:pPr marL="0" indent="0" algn="ctr">
              <a:buNone/>
            </a:pPr>
            <a:r>
              <a:rPr lang="sl-SI" sz="2400" b="1" dirty="0"/>
              <a:t>2. dan: </a:t>
            </a:r>
          </a:p>
          <a:p>
            <a:pPr marL="0" indent="0" algn="ctr">
              <a:buNone/>
            </a:pPr>
            <a:r>
              <a:rPr lang="sl-SI" sz="2400" dirty="0"/>
              <a:t>tek </a:t>
            </a:r>
            <a:r>
              <a:rPr lang="sl-SI" sz="2400" dirty="0" smtClean="0"/>
              <a:t>2.400 </a:t>
            </a:r>
            <a:r>
              <a:rPr lang="sl-SI" sz="2400" dirty="0"/>
              <a:t>m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186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Norme preizkusa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400" dirty="0" smtClean="0">
                <a:latin typeface="Corbel" panose="020B0503020204020204" pitchFamily="34" charset="0"/>
              </a:rPr>
              <a:t>Opisi in norme testov bodo objavljeni na spletni strani </a:t>
            </a:r>
            <a:r>
              <a:rPr lang="sl-SI" sz="2400" b="1" dirty="0">
                <a:latin typeface="Corbel" panose="020B0503020204020204" pitchFamily="34" charset="0"/>
              </a:rPr>
              <a:t>FŠ/Bodoči študenti</a:t>
            </a:r>
            <a:r>
              <a:rPr lang="sl-SI" sz="2400" dirty="0">
                <a:latin typeface="Corbel" panose="020B0503020204020204" pitchFamily="34" charset="0"/>
              </a:rPr>
              <a:t>: </a:t>
            </a:r>
            <a:r>
              <a:rPr lang="sl-SI" sz="2400" dirty="0">
                <a:latin typeface="Corbel" panose="020B0503020204020204" pitchFamily="34" charset="0"/>
                <a:hlinkClick r:id="rId2"/>
              </a:rPr>
              <a:t>https://www.fsp.uni-lj.si/bodoci-studenti</a:t>
            </a:r>
            <a:r>
              <a:rPr lang="sl-SI" sz="2400" dirty="0" smtClean="0">
                <a:latin typeface="Corbel" panose="020B0503020204020204" pitchFamily="34" charset="0"/>
                <a:hlinkClick r:id="rId2"/>
              </a:rPr>
              <a:t>/</a:t>
            </a:r>
            <a:endParaRPr lang="sl-SI" sz="2400" dirty="0" smtClean="0">
              <a:latin typeface="Corbel" panose="020B0503020204020204" pitchFamily="34" charset="0"/>
            </a:endParaRPr>
          </a:p>
          <a:p>
            <a:endParaRPr lang="sl-SI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sl-SI" dirty="0" smtClean="0">
                <a:latin typeface="Corbel" panose="020B0503020204020204" pitchFamily="34" charset="0"/>
              </a:rPr>
              <a:t>Obvezno spremljate </a:t>
            </a:r>
            <a:r>
              <a:rPr lang="sl-SI" b="1" dirty="0" smtClean="0">
                <a:latin typeface="Corbel" panose="020B0503020204020204" pitchFamily="34" charset="0"/>
              </a:rPr>
              <a:t>povezavo Bodoči študenti </a:t>
            </a:r>
            <a:r>
              <a:rPr lang="sl-SI" dirty="0" smtClean="0">
                <a:latin typeface="Corbel" panose="020B0503020204020204" pitchFamily="34" charset="0"/>
              </a:rPr>
              <a:t>in </a:t>
            </a:r>
            <a:r>
              <a:rPr lang="sl-SI" b="1" dirty="0" smtClean="0">
                <a:latin typeface="Corbel" panose="020B0503020204020204" pitchFamily="34" charset="0"/>
              </a:rPr>
              <a:t>svojo e-pošto </a:t>
            </a:r>
            <a:r>
              <a:rPr lang="sl-SI" dirty="0" smtClean="0">
                <a:latin typeface="Corbel" panose="020B0503020204020204" pitchFamily="34" charset="0"/>
              </a:rPr>
              <a:t>na e-naslovu, ki ga boste napisali v prijavi za vpis (sprotne informacije, obvestila, pozivi)</a:t>
            </a:r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Preizkus je </a:t>
            </a:r>
            <a:r>
              <a:rPr lang="sl-SI" b="1" dirty="0" smtClean="0"/>
              <a:t>uspešno opravljen</a:t>
            </a:r>
            <a:r>
              <a:rPr lang="sl-SI" dirty="0" smtClean="0"/>
              <a:t>, če: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sl-SI" sz="2800" dirty="0" smtClean="0"/>
              <a:t>… kandidat </a:t>
            </a:r>
            <a:r>
              <a:rPr lang="sl-SI" sz="2800" b="1" dirty="0"/>
              <a:t>pravilno </a:t>
            </a:r>
            <a:r>
              <a:rPr lang="sl-SI" sz="2800" dirty="0"/>
              <a:t>(v skladu z opisi testov) in </a:t>
            </a:r>
            <a:r>
              <a:rPr lang="sl-SI" sz="2800" b="1" dirty="0"/>
              <a:t>v</a:t>
            </a:r>
            <a:r>
              <a:rPr lang="sl-SI" sz="2800" dirty="0"/>
              <a:t> </a:t>
            </a:r>
            <a:r>
              <a:rPr lang="sl-SI" sz="2800" b="1" dirty="0"/>
              <a:t>celoti</a:t>
            </a:r>
            <a:r>
              <a:rPr lang="sl-SI" sz="2800" dirty="0"/>
              <a:t> opravi </a:t>
            </a:r>
            <a:r>
              <a:rPr lang="sl-SI" sz="2800" b="1" dirty="0"/>
              <a:t>vse teste in vsaj pri štirih poljubnih </a:t>
            </a:r>
            <a:r>
              <a:rPr lang="sl-SI" sz="2800" b="1" dirty="0" smtClean="0"/>
              <a:t>testih doseže </a:t>
            </a:r>
            <a:r>
              <a:rPr lang="sl-SI" sz="2800" b="1" dirty="0"/>
              <a:t>normo.</a:t>
            </a:r>
          </a:p>
          <a:p>
            <a:pPr marL="0" indent="0">
              <a:buClrTx/>
              <a:buNone/>
            </a:pPr>
            <a:endParaRPr lang="sl-SI" b="1" dirty="0"/>
          </a:p>
          <a:p>
            <a:pPr marL="0" indent="0">
              <a:buClrTx/>
              <a:buNone/>
            </a:pPr>
            <a:r>
              <a:rPr lang="sl-SI" dirty="0"/>
              <a:t>Pri izračunu točk se upoštevajo </a:t>
            </a:r>
            <a:r>
              <a:rPr lang="sl-SI" b="1" dirty="0"/>
              <a:t>rezultati vseh šestih testov</a:t>
            </a:r>
            <a:r>
              <a:rPr lang="sl-SI" dirty="0"/>
              <a:t>, zato je pomembno </a:t>
            </a:r>
            <a:r>
              <a:rPr lang="sl-SI" b="1" dirty="0">
                <a:solidFill>
                  <a:srgbClr val="C00000"/>
                </a:solidFill>
              </a:rPr>
              <a:t>doseči čim boljše rezultate pri vseh testih!</a:t>
            </a:r>
          </a:p>
          <a:p>
            <a:pPr marL="0" indent="0" algn="ctr">
              <a:buClrTx/>
              <a:buNone/>
            </a:pPr>
            <a:endParaRPr lang="sl-SI" dirty="0">
              <a:solidFill>
                <a:srgbClr val="C00000"/>
              </a:solidFill>
            </a:endParaRPr>
          </a:p>
          <a:p>
            <a:pPr marL="0" indent="0">
              <a:buClrTx/>
              <a:buNone/>
            </a:pPr>
            <a:r>
              <a:rPr lang="sl-SI" b="1" dirty="0"/>
              <a:t>Postopek točkovanja preizkusa </a:t>
            </a:r>
            <a:r>
              <a:rPr lang="sl-SI" dirty="0"/>
              <a:t>bo </a:t>
            </a:r>
            <a:r>
              <a:rPr lang="sl-SI" dirty="0" smtClean="0"/>
              <a:t>objavljen </a:t>
            </a:r>
            <a:r>
              <a:rPr lang="sl-SI" dirty="0"/>
              <a:t>na spletnih straneh </a:t>
            </a:r>
            <a:r>
              <a:rPr lang="sl-SI" dirty="0" smtClean="0"/>
              <a:t>FŠ/Bodoči študenti.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50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Sklep o izbiri in vpis na FŠ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defRPr/>
            </a:pPr>
            <a:r>
              <a:rPr lang="sl-SI" sz="2800" b="1" dirty="0"/>
              <a:t>Do 25. julija vpisna </a:t>
            </a:r>
            <a:r>
              <a:rPr lang="sl-SI" sz="2800" dirty="0"/>
              <a:t>služba Univerze v Ljubljani pošlje kandidatom na dom </a:t>
            </a:r>
            <a:r>
              <a:rPr lang="sl-SI" sz="2800" b="1" dirty="0"/>
              <a:t>sklep o rezultatih izbirnega </a:t>
            </a:r>
            <a:r>
              <a:rPr lang="sl-SI" sz="2800" b="1" dirty="0" smtClean="0"/>
              <a:t>postopka </a:t>
            </a:r>
            <a:r>
              <a:rPr lang="sl-SI" sz="2800" dirty="0" smtClean="0"/>
              <a:t>(da ste ali niste sprejeti</a:t>
            </a:r>
            <a:r>
              <a:rPr lang="sl-SI" sz="2800" b="1" dirty="0" smtClean="0"/>
              <a:t>)</a:t>
            </a:r>
            <a:r>
              <a:rPr lang="sl-SI" sz="2800" dirty="0" smtClean="0"/>
              <a:t>. </a:t>
            </a:r>
            <a:endParaRPr lang="sl-SI" sz="2800" dirty="0"/>
          </a:p>
          <a:p>
            <a:pPr marL="0" indent="0">
              <a:buNone/>
              <a:defRPr/>
            </a:pPr>
            <a:endParaRPr lang="sl-SI" sz="2800" dirty="0"/>
          </a:p>
          <a:p>
            <a:pPr>
              <a:buClrTx/>
              <a:defRPr/>
            </a:pPr>
            <a:r>
              <a:rPr lang="sl-SI" sz="2800" dirty="0"/>
              <a:t>Sprejete kandidate </a:t>
            </a:r>
            <a:r>
              <a:rPr lang="sl-SI" sz="2800" dirty="0" smtClean="0"/>
              <a:t>na FŠ pisno </a:t>
            </a:r>
            <a:r>
              <a:rPr lang="sl-SI" sz="2800" b="1" dirty="0" smtClean="0"/>
              <a:t>povabimo </a:t>
            </a:r>
            <a:r>
              <a:rPr lang="sl-SI" sz="2800" b="1"/>
              <a:t>k </a:t>
            </a:r>
            <a:r>
              <a:rPr lang="sl-SI" sz="2800" b="1" smtClean="0"/>
              <a:t>vpisu </a:t>
            </a:r>
            <a:r>
              <a:rPr lang="sl-SI" sz="2800" b="1" dirty="0" smtClean="0"/>
              <a:t>konec</a:t>
            </a:r>
            <a:r>
              <a:rPr lang="sl-SI" sz="2800" dirty="0" smtClean="0"/>
              <a:t> </a:t>
            </a:r>
            <a:r>
              <a:rPr lang="sl-SI" sz="2800" b="1" dirty="0"/>
              <a:t>julija/ začetek avgusta </a:t>
            </a:r>
            <a:r>
              <a:rPr lang="sl-SI" sz="2800" b="1" dirty="0" smtClean="0"/>
              <a:t>2018.</a:t>
            </a:r>
            <a:endParaRPr lang="sl-SI" sz="2800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8346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Tega pa ne vem …</a:t>
            </a:r>
            <a:br>
              <a:rPr lang="sl-SI" dirty="0" smtClean="0"/>
            </a:br>
            <a:r>
              <a:rPr lang="sl-SI" dirty="0" smtClean="0"/>
              <a:t>Vprašanja</a:t>
            </a:r>
            <a:r>
              <a:rPr lang="sl-SI" dirty="0"/>
              <a:t> </a:t>
            </a:r>
            <a:r>
              <a:rPr lang="sl-SI" dirty="0" smtClean="0"/>
              <a:t>in informacije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Spletne strani </a:t>
            </a:r>
            <a:r>
              <a:rPr lang="sl-SI" b="1" dirty="0" smtClean="0"/>
              <a:t>Visokošolske prijavno-informacijske službe UL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www.uni-lj.si/studij/prijavno_sprejemni_postopki/</a:t>
            </a:r>
            <a:endParaRPr lang="sl-SI" dirty="0" smtClean="0"/>
          </a:p>
          <a:p>
            <a:pPr>
              <a:buClrTx/>
            </a:pPr>
            <a:endParaRPr lang="sl-SI" dirty="0" smtClean="0"/>
          </a:p>
          <a:p>
            <a:pPr>
              <a:buClrTx/>
            </a:pPr>
            <a:r>
              <a:rPr lang="sl-SI" dirty="0" smtClean="0"/>
              <a:t>Obvestila </a:t>
            </a:r>
            <a:r>
              <a:rPr lang="sl-SI" dirty="0"/>
              <a:t>na </a:t>
            </a:r>
            <a:r>
              <a:rPr lang="sl-SI" b="1" dirty="0"/>
              <a:t>spletnih straneh </a:t>
            </a:r>
            <a:r>
              <a:rPr lang="sl-SI" b="1" dirty="0" smtClean="0"/>
              <a:t>Fakultete za šport/Bodoči študenti</a:t>
            </a:r>
            <a:r>
              <a:rPr lang="sl-SI" dirty="0" smtClean="0"/>
              <a:t>:</a:t>
            </a:r>
            <a:endParaRPr lang="sl-SI" dirty="0"/>
          </a:p>
          <a:p>
            <a:pPr marL="0" indent="0" algn="ctr">
              <a:buNone/>
            </a:pPr>
            <a:r>
              <a:rPr lang="sl-SI" dirty="0">
                <a:hlinkClick r:id="rId3"/>
              </a:rPr>
              <a:t>www.fsp.uni-lj.si/bodoci-studenti</a:t>
            </a:r>
            <a:endParaRPr lang="sl-SI" dirty="0"/>
          </a:p>
          <a:p>
            <a:endParaRPr lang="sl-SI" b="1" dirty="0" smtClean="0"/>
          </a:p>
          <a:p>
            <a:r>
              <a:rPr lang="sl-SI" b="1" dirty="0" smtClean="0"/>
              <a:t>Študentski </a:t>
            </a:r>
            <a:r>
              <a:rPr lang="sl-SI" b="1" dirty="0"/>
              <a:t>referat FŠ</a:t>
            </a:r>
            <a:r>
              <a:rPr lang="sl-SI" dirty="0"/>
              <a:t>:</a:t>
            </a:r>
          </a:p>
          <a:p>
            <a:pPr algn="ctr">
              <a:buNone/>
              <a:defRPr/>
            </a:pPr>
            <a:r>
              <a:rPr lang="sl-SI" i="1" dirty="0"/>
              <a:t>	T</a:t>
            </a:r>
            <a:r>
              <a:rPr lang="sl-SI" dirty="0"/>
              <a:t>: 5207 772,  5207 </a:t>
            </a:r>
            <a:r>
              <a:rPr lang="sl-SI" dirty="0" smtClean="0"/>
              <a:t>806, 5207 802</a:t>
            </a:r>
            <a:endParaRPr lang="sl-SI" dirty="0"/>
          </a:p>
          <a:p>
            <a:pPr algn="ctr">
              <a:buNone/>
              <a:defRPr/>
            </a:pPr>
            <a:r>
              <a:rPr lang="sl-SI" i="1" dirty="0"/>
              <a:t>	E-pošta</a:t>
            </a:r>
            <a:r>
              <a:rPr lang="sl-SI" dirty="0"/>
              <a:t>: 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referat@fsp.uni-lj.si</a:t>
            </a:r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  <a:defRPr/>
            </a:pPr>
            <a:r>
              <a:rPr lang="sl-SI" dirty="0"/>
              <a:t>	ali </a:t>
            </a:r>
            <a:r>
              <a:rPr lang="sl-SI" dirty="0" smtClean="0"/>
              <a:t>osebno v referatu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709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 smtClean="0"/>
              <a:t>HVALA ZA POZORNOST.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40418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Načini prijave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 smtClean="0"/>
              <a:t>Dostop do prijave </a:t>
            </a:r>
            <a:r>
              <a:rPr lang="sl-SI" sz="2400" dirty="0" smtClean="0"/>
              <a:t>na </a:t>
            </a:r>
            <a:r>
              <a:rPr lang="sl-SI" sz="2400" b="1" dirty="0" smtClean="0"/>
              <a:t>portalu </a:t>
            </a:r>
            <a:r>
              <a:rPr lang="sl-SI" sz="2400" b="1" dirty="0" err="1" smtClean="0"/>
              <a:t>eVŠ</a:t>
            </a:r>
            <a:r>
              <a:rPr lang="sl-SI" sz="2400" dirty="0"/>
              <a:t>: </a:t>
            </a:r>
            <a:r>
              <a:rPr lang="sl-SI" sz="2400" dirty="0">
                <a:hlinkClick r:id="rId2"/>
              </a:rPr>
              <a:t>https://</a:t>
            </a:r>
            <a:r>
              <a:rPr lang="sl-SI" sz="2400" dirty="0" smtClean="0">
                <a:hlinkClick r:id="rId2"/>
              </a:rPr>
              <a:t>portal.evs.gov.si/prijava/</a:t>
            </a:r>
            <a:endParaRPr lang="sl-SI" sz="2400" dirty="0"/>
          </a:p>
          <a:p>
            <a:pPr marL="0" indent="0">
              <a:buNone/>
            </a:pPr>
            <a:r>
              <a:rPr lang="sl-SI" sz="2400" dirty="0" smtClean="0"/>
              <a:t>Možnosti prijave:</a:t>
            </a:r>
          </a:p>
          <a:p>
            <a:r>
              <a:rPr lang="sl-SI" sz="2400" dirty="0" smtClean="0"/>
              <a:t>s </a:t>
            </a:r>
            <a:r>
              <a:rPr lang="sl-SI" sz="2400" u="sng" dirty="0" smtClean="0"/>
              <a:t>kvalificiranim digitalnim potrdilom</a:t>
            </a:r>
            <a:r>
              <a:rPr lang="sl-SI" sz="2400" dirty="0" smtClean="0"/>
              <a:t> (</a:t>
            </a:r>
            <a:r>
              <a:rPr lang="sl-SI" sz="2400" b="1" dirty="0" smtClean="0"/>
              <a:t>samo elektronsko</a:t>
            </a:r>
            <a:r>
              <a:rPr lang="sl-SI" sz="2400" dirty="0" smtClean="0"/>
              <a:t>, ni pošiljanja po pošti!)</a:t>
            </a:r>
          </a:p>
          <a:p>
            <a:pPr marL="0" indent="0">
              <a:buNone/>
            </a:pPr>
            <a:r>
              <a:rPr lang="sl-SI" sz="2400" dirty="0" smtClean="0"/>
              <a:t>ali</a:t>
            </a:r>
          </a:p>
          <a:p>
            <a:r>
              <a:rPr lang="sl-SI" sz="2400" dirty="0"/>
              <a:t>z</a:t>
            </a:r>
            <a:r>
              <a:rPr lang="sl-SI" sz="2400" dirty="0" smtClean="0"/>
              <a:t> </a:t>
            </a:r>
            <a:r>
              <a:rPr lang="sl-SI" sz="2400" u="sng" dirty="0" smtClean="0"/>
              <a:t>uporabniškim imenom in geslom </a:t>
            </a:r>
            <a:r>
              <a:rPr lang="sl-SI" sz="2400" dirty="0" smtClean="0"/>
              <a:t>(</a:t>
            </a:r>
            <a:r>
              <a:rPr lang="sl-SI" sz="2400" b="1" dirty="0" smtClean="0"/>
              <a:t>elektronsko izpolniti </a:t>
            </a:r>
            <a:r>
              <a:rPr lang="sl-SI" sz="2400" dirty="0" smtClean="0"/>
              <a:t>in še </a:t>
            </a:r>
            <a:r>
              <a:rPr lang="sl-SI" sz="2400" b="1" dirty="0" smtClean="0"/>
              <a:t>natisniti</a:t>
            </a:r>
            <a:r>
              <a:rPr lang="sl-SI" sz="2400" dirty="0" smtClean="0"/>
              <a:t> izpolnjeno prijavo, </a:t>
            </a:r>
            <a:r>
              <a:rPr lang="sl-SI" sz="2400" b="1" dirty="0" smtClean="0"/>
              <a:t>podpisati </a:t>
            </a:r>
            <a:r>
              <a:rPr lang="sl-SI" sz="2400" dirty="0" smtClean="0"/>
              <a:t>in oddati </a:t>
            </a:r>
            <a:r>
              <a:rPr lang="sl-SI" sz="2400" b="1" dirty="0" smtClean="0"/>
              <a:t>priporočeno</a:t>
            </a:r>
            <a:r>
              <a:rPr lang="sl-SI" sz="2400" dirty="0" smtClean="0"/>
              <a:t> na naslov:</a:t>
            </a:r>
          </a:p>
          <a:p>
            <a:pPr marL="0" indent="0" algn="ctr">
              <a:buNone/>
            </a:pPr>
            <a:r>
              <a:rPr lang="sl-SI" sz="2400" b="1" dirty="0" smtClean="0"/>
              <a:t>Visokošolska prijavno-informacijska služba UL</a:t>
            </a:r>
          </a:p>
          <a:p>
            <a:pPr marL="0" indent="0" algn="ctr">
              <a:buNone/>
            </a:pPr>
            <a:r>
              <a:rPr lang="sl-SI" sz="2400" b="1" dirty="0" err="1"/>
              <a:t>p</a:t>
            </a:r>
            <a:r>
              <a:rPr lang="sl-SI" sz="2400" b="1" dirty="0" err="1" smtClean="0"/>
              <a:t>.p</a:t>
            </a:r>
            <a:r>
              <a:rPr lang="sl-SI" sz="2400" b="1" dirty="0" smtClean="0"/>
              <a:t>. 524</a:t>
            </a:r>
            <a:endParaRPr lang="sl-SI" sz="2400" b="1" dirty="0"/>
          </a:p>
          <a:p>
            <a:pPr marL="0" indent="0" algn="ctr">
              <a:buNone/>
            </a:pPr>
            <a:r>
              <a:rPr lang="sl-SI" sz="2400" b="1" dirty="0" smtClean="0"/>
              <a:t>1001 Ljubljana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39944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Prvi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prijavni rok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800" b="1" dirty="0" smtClean="0"/>
              <a:t>Različni roki za različna prijavna mesta</a:t>
            </a:r>
            <a:r>
              <a:rPr lang="sl-SI" sz="28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/>
              <a:t>Z</a:t>
            </a:r>
            <a:r>
              <a:rPr lang="sl-SI" sz="2400" dirty="0" smtClean="0"/>
              <a:t>a </a:t>
            </a:r>
            <a:r>
              <a:rPr lang="sl-SI" sz="2400" b="1" dirty="0"/>
              <a:t>Slovence</a:t>
            </a:r>
            <a:r>
              <a:rPr lang="sl-SI" sz="2400" dirty="0"/>
              <a:t> in </a:t>
            </a:r>
            <a:r>
              <a:rPr lang="sl-SI" sz="2400" b="1" dirty="0"/>
              <a:t>državljane držav </a:t>
            </a:r>
            <a:r>
              <a:rPr lang="sl-SI" sz="2400" b="1" dirty="0" smtClean="0"/>
              <a:t>EU</a:t>
            </a:r>
            <a:r>
              <a:rPr lang="sl-SI" sz="2400" dirty="0" smtClean="0"/>
              <a:t>: </a:t>
            </a:r>
            <a:r>
              <a:rPr lang="sl-SI" sz="2400" b="1" dirty="0" smtClean="0">
                <a:solidFill>
                  <a:srgbClr val="FF0000"/>
                </a:solidFill>
              </a:rPr>
              <a:t>6. februar </a:t>
            </a:r>
            <a:r>
              <a:rPr lang="sl-SI" sz="2400" dirty="0" smtClean="0">
                <a:solidFill>
                  <a:srgbClr val="FF0000"/>
                </a:solidFill>
              </a:rPr>
              <a:t>do</a:t>
            </a:r>
            <a:r>
              <a:rPr lang="sl-SI" sz="2400" b="1" dirty="0" smtClean="0">
                <a:solidFill>
                  <a:srgbClr val="FF0000"/>
                </a:solidFill>
              </a:rPr>
              <a:t> 30. marec 2018 </a:t>
            </a:r>
            <a:endParaRPr lang="sl-SI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Za </a:t>
            </a:r>
            <a:r>
              <a:rPr lang="sl-SI" sz="2400" b="1" dirty="0" smtClean="0"/>
              <a:t>Slovence brez slovenskega državljanstva </a:t>
            </a:r>
            <a:r>
              <a:rPr lang="sl-SI" sz="2400" dirty="0" smtClean="0"/>
              <a:t>in </a:t>
            </a:r>
            <a:r>
              <a:rPr lang="sl-SI" sz="2400" b="1" dirty="0" smtClean="0"/>
              <a:t>državljane držav nečlanic EU</a:t>
            </a:r>
            <a:r>
              <a:rPr lang="sl-SI" sz="2400" dirty="0" smtClean="0"/>
              <a:t>: </a:t>
            </a:r>
            <a:r>
              <a:rPr lang="sl-SI" sz="2400" b="1" dirty="0" smtClean="0">
                <a:solidFill>
                  <a:srgbClr val="0070C0"/>
                </a:solidFill>
              </a:rPr>
              <a:t>6. februar </a:t>
            </a:r>
            <a:r>
              <a:rPr lang="sl-SI" sz="2400" dirty="0" smtClean="0">
                <a:solidFill>
                  <a:srgbClr val="0070C0"/>
                </a:solidFill>
              </a:rPr>
              <a:t>do</a:t>
            </a:r>
            <a:r>
              <a:rPr lang="sl-SI" sz="2400" b="1" dirty="0" smtClean="0">
                <a:solidFill>
                  <a:srgbClr val="0070C0"/>
                </a:solidFill>
              </a:rPr>
              <a:t> 20. april 2018 </a:t>
            </a:r>
            <a:r>
              <a:rPr lang="sl-SI" sz="2400" dirty="0" smtClean="0"/>
              <a:t>(drugega prijavnega roka ni!)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Za</a:t>
            </a:r>
            <a:r>
              <a:rPr lang="sl-SI" sz="2400" b="1" dirty="0" smtClean="0"/>
              <a:t> diplomante</a:t>
            </a:r>
            <a:r>
              <a:rPr lang="sl-SI" sz="2400" dirty="0" smtClean="0"/>
              <a:t> in </a:t>
            </a:r>
            <a:r>
              <a:rPr lang="sl-SI" sz="2400" b="1" dirty="0" smtClean="0"/>
              <a:t>vzporedni študij: </a:t>
            </a:r>
            <a:r>
              <a:rPr lang="sl-SI" sz="2400" b="1" dirty="0" smtClean="0">
                <a:solidFill>
                  <a:srgbClr val="FF0000"/>
                </a:solidFill>
              </a:rPr>
              <a:t>6. februar do 30. marec 2018 </a:t>
            </a:r>
            <a:r>
              <a:rPr lang="sl-SI" sz="2400" dirty="0"/>
              <a:t>(drugega prijavnega roka ni</a:t>
            </a:r>
            <a:r>
              <a:rPr lang="sl-SI" sz="2400" dirty="0" smtClean="0"/>
              <a:t>!)*</a:t>
            </a:r>
            <a:endParaRPr lang="sl-SI" sz="2400" dirty="0"/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Za </a:t>
            </a:r>
            <a:r>
              <a:rPr lang="sl-SI" sz="2400" b="1" dirty="0" smtClean="0"/>
              <a:t>vpis v višji letnik: </a:t>
            </a:r>
            <a:r>
              <a:rPr lang="sl-SI" sz="2400" b="1" dirty="0">
                <a:solidFill>
                  <a:srgbClr val="FF0000"/>
                </a:solidFill>
              </a:rPr>
              <a:t>6. februar do 30. marec 2018 </a:t>
            </a:r>
            <a:r>
              <a:rPr lang="sl-SI" sz="2400" b="1" dirty="0" smtClean="0"/>
              <a:t>*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sz="1600" i="1" dirty="0" smtClean="0"/>
              <a:t>*Op. k točki 3 in 4.: Natisnjeno in podpisano prijavo in zahtevana dokazila </a:t>
            </a:r>
            <a:r>
              <a:rPr lang="sl-SI" sz="1600" i="1" u="sng" dirty="0" smtClean="0"/>
              <a:t>priporočeno poslati na Fakulteto za šport</a:t>
            </a:r>
            <a:r>
              <a:rPr lang="sl-SI" sz="1600" i="1" dirty="0" smtClean="0"/>
              <a:t>, Gortanova 22, 1000 Ljubljana</a:t>
            </a:r>
            <a:endParaRPr lang="sl-SI" sz="1600" i="1" dirty="0"/>
          </a:p>
        </p:txBody>
      </p:sp>
    </p:spTree>
    <p:extLst>
      <p:ext uri="{BB962C8B-B14F-4D97-AF65-F5344CB8AC3E}">
        <p14:creationId xmlns:p14="http://schemas.microsoft.com/office/powerpoint/2010/main" val="27821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Kandidati s srednjo šolo v tujini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Kandidati, ki so izobraževanje zaključili v tujini (tudi, če so Slovenci), dokazujejo izpolnjevanje vpisnih pogojev za vpis v 1. ali višji letnik z </a:t>
            </a:r>
            <a:r>
              <a:rPr lang="sl-SI" sz="2400" b="1" dirty="0" smtClean="0"/>
              <a:t>Odločbo o priznavanju tujega izobraževanja.</a:t>
            </a:r>
          </a:p>
          <a:p>
            <a:r>
              <a:rPr lang="sl-SI" sz="2400" b="1" dirty="0" smtClean="0"/>
              <a:t>Vloga za priznavanje izobraževanja </a:t>
            </a:r>
            <a:r>
              <a:rPr lang="sl-SI" sz="2400" dirty="0" smtClean="0"/>
              <a:t>je del prijave za vpis</a:t>
            </a:r>
            <a:r>
              <a:rPr lang="sl-SI" sz="2400" dirty="0"/>
              <a:t>;</a:t>
            </a:r>
            <a:r>
              <a:rPr lang="sl-SI" sz="2400" b="1" dirty="0" smtClean="0"/>
              <a:t> </a:t>
            </a:r>
            <a:r>
              <a:rPr lang="sl-SI" sz="2400" dirty="0" smtClean="0"/>
              <a:t>zahtevane priloge so opisane v Razpisu za vpis</a:t>
            </a:r>
            <a:r>
              <a:rPr lang="sl-SI" sz="2400" dirty="0" smtClean="0"/>
              <a:t>; rok </a:t>
            </a:r>
            <a:r>
              <a:rPr lang="sl-SI" sz="2400" dirty="0" smtClean="0"/>
              <a:t>za izdajo odločbe o priznavanju izobraževanja je 2 meseca.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8803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Drugi 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prijavni rok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b="1" dirty="0" smtClean="0"/>
              <a:t>V drugem prijavnem roku je možna prijava le na mesta za Slovence in državljane držav EU!</a:t>
            </a:r>
          </a:p>
          <a:p>
            <a:pPr marL="0" indent="0">
              <a:buNone/>
            </a:pPr>
            <a:r>
              <a:rPr lang="sl-SI" sz="2400" dirty="0" smtClean="0"/>
              <a:t>Ti se na </a:t>
            </a:r>
            <a:r>
              <a:rPr lang="sl-SI" sz="2400" b="1" dirty="0" smtClean="0"/>
              <a:t>še prosta mesta </a:t>
            </a:r>
            <a:r>
              <a:rPr lang="sl-SI" sz="2400" dirty="0" smtClean="0"/>
              <a:t>(21. avgusta bodo objavljena) lahko prijavijo, če:</a:t>
            </a:r>
          </a:p>
          <a:p>
            <a:r>
              <a:rPr lang="sl-SI" sz="2400" dirty="0"/>
              <a:t>s</a:t>
            </a:r>
            <a:r>
              <a:rPr lang="sl-SI" sz="2400" dirty="0" smtClean="0"/>
              <a:t>e niso prijavili v 1. prijavnem roku;</a:t>
            </a:r>
          </a:p>
          <a:p>
            <a:r>
              <a:rPr lang="sl-SI" sz="2400" dirty="0"/>
              <a:t>n</a:t>
            </a:r>
            <a:r>
              <a:rPr lang="sl-SI" sz="2400" dirty="0" smtClean="0"/>
              <a:t>iso bili sprejeti v nobenega od programov v 1. prijavnem roku;</a:t>
            </a:r>
          </a:p>
          <a:p>
            <a:r>
              <a:rPr lang="sl-SI" sz="2400" dirty="0"/>
              <a:t>s</a:t>
            </a:r>
            <a:r>
              <a:rPr lang="sl-SI" sz="2400" dirty="0" smtClean="0"/>
              <a:t>e niso vpisali v študijski program, v katerega so bili sprejeti v prvem prijavnem roku;</a:t>
            </a:r>
          </a:p>
          <a:p>
            <a:r>
              <a:rPr lang="sl-SI" sz="2400" dirty="0"/>
              <a:t>s</a:t>
            </a:r>
            <a:r>
              <a:rPr lang="sl-SI" sz="2400" dirty="0" smtClean="0"/>
              <a:t>o se </a:t>
            </a:r>
            <a:r>
              <a:rPr lang="sl-SI" sz="2400" dirty="0"/>
              <a:t>najkasneje do 17. 8. </a:t>
            </a:r>
            <a:r>
              <a:rPr lang="sl-SI" sz="2400" dirty="0" smtClean="0"/>
              <a:t>2018 izpisali iz študijskega programa, v katerega so bili sprejeti v 1. prijavnem roku.</a:t>
            </a:r>
          </a:p>
          <a:p>
            <a:pPr marL="0" indent="0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sz="2800" b="1" dirty="0" smtClean="0"/>
              <a:t>2. prijavni rok</a:t>
            </a:r>
            <a:r>
              <a:rPr lang="sl-SI" sz="2800" dirty="0" smtClean="0"/>
              <a:t>: </a:t>
            </a:r>
            <a:r>
              <a:rPr lang="sl-SI" sz="2800" b="1" dirty="0" smtClean="0">
                <a:solidFill>
                  <a:srgbClr val="FF0000"/>
                </a:solidFill>
              </a:rPr>
              <a:t>22. do 29. avgust 2018</a:t>
            </a:r>
            <a:endParaRPr lang="sl-SI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Vrstni red študijskih želja 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3200" smtClean="0"/>
              <a:t> … </a:t>
            </a:r>
            <a:r>
              <a:rPr lang="sl-SI" sz="3200" dirty="0" smtClean="0"/>
              <a:t>je zelo pomemben!</a:t>
            </a:r>
          </a:p>
          <a:p>
            <a:endParaRPr lang="sl-SI" sz="3200" dirty="0" smtClean="0"/>
          </a:p>
          <a:p>
            <a:r>
              <a:rPr lang="sl-SI" sz="2400" dirty="0" smtClean="0"/>
              <a:t>Sprejeti boste v prvi študijski program, za katerega boste izpolnjevali pogoje!</a:t>
            </a:r>
          </a:p>
          <a:p>
            <a:r>
              <a:rPr lang="sl-SI" sz="2400" b="1" dirty="0" smtClean="0"/>
              <a:t>Spremembe in odjave posameznih študijskih želja </a:t>
            </a:r>
            <a:r>
              <a:rPr lang="sl-SI" sz="2400" u="sng" dirty="0" smtClean="0"/>
              <a:t>po 30. marcu </a:t>
            </a:r>
            <a:r>
              <a:rPr lang="sl-SI" sz="2400" dirty="0" smtClean="0"/>
              <a:t>v prvem prijavnem roku oz. </a:t>
            </a:r>
            <a:r>
              <a:rPr lang="sl-SI" sz="2400" u="sng" dirty="0" smtClean="0"/>
              <a:t>po 29. avgustu</a:t>
            </a:r>
            <a:r>
              <a:rPr lang="sl-SI" sz="2400" dirty="0" smtClean="0"/>
              <a:t> v 2. prijavnem roku, </a:t>
            </a:r>
            <a:r>
              <a:rPr lang="sl-SI" sz="2400" b="1" dirty="0" smtClean="0"/>
              <a:t>ne bodo več mogoče</a:t>
            </a:r>
            <a:r>
              <a:rPr lang="sl-SI" sz="2400" dirty="0" smtClean="0"/>
              <a:t>!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38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Zadnja možnost …</a:t>
            </a:r>
            <a:br>
              <a:rPr lang="sl-SI" dirty="0" smtClean="0"/>
            </a:br>
            <a:r>
              <a:rPr lang="sl-SI" b="1" dirty="0" smtClean="0"/>
              <a:t>Rok za dopolnitev še prostih mest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78599" y="826786"/>
            <a:ext cx="7315200" cy="5120640"/>
          </a:xfrm>
        </p:spPr>
        <p:txBody>
          <a:bodyPr/>
          <a:lstStyle/>
          <a:p>
            <a:r>
              <a:rPr lang="sl-SI" sz="2800" dirty="0" smtClean="0"/>
              <a:t>Od </a:t>
            </a:r>
            <a:r>
              <a:rPr lang="sl-SI" sz="2800" b="1" dirty="0" smtClean="0">
                <a:solidFill>
                  <a:srgbClr val="FF0000"/>
                </a:solidFill>
              </a:rPr>
              <a:t>26. do 27. septembra 2018,</a:t>
            </a:r>
            <a:r>
              <a:rPr lang="sl-SI" sz="2800" dirty="0" smtClean="0"/>
              <a:t> </a:t>
            </a:r>
            <a:r>
              <a:rPr lang="sl-SI" sz="2800" b="1" dirty="0" smtClean="0">
                <a:solidFill>
                  <a:srgbClr val="FF0000"/>
                </a:solidFill>
              </a:rPr>
              <a:t>do 12. ure</a:t>
            </a:r>
          </a:p>
          <a:p>
            <a:endParaRPr lang="sl-SI" b="1" dirty="0"/>
          </a:p>
          <a:p>
            <a:r>
              <a:rPr lang="sl-SI" sz="2400" dirty="0" smtClean="0"/>
              <a:t>Za študijski program FŠ se v tem roku lahko prijavi le kdor je bil prijavljen v 1. ali 2. prijavnem roku na FŠ, </a:t>
            </a:r>
            <a:r>
              <a:rPr lang="sl-SI" sz="2400" b="1" dirty="0" smtClean="0"/>
              <a:t>ima opravljen preizkus gibalnih sposobnosti in znanj iz tekočega leta</a:t>
            </a:r>
            <a:r>
              <a:rPr lang="sl-SI" sz="2400" dirty="0" smtClean="0"/>
              <a:t> in </a:t>
            </a:r>
            <a:r>
              <a:rPr lang="sl-SI" sz="2400" dirty="0"/>
              <a:t>v 1. ali 2. roku </a:t>
            </a:r>
            <a:r>
              <a:rPr lang="sl-SI" sz="2400" dirty="0" smtClean="0"/>
              <a:t>ni bil sprejet.</a:t>
            </a:r>
          </a:p>
          <a:p>
            <a:r>
              <a:rPr lang="sl-SI" sz="2400" b="1" dirty="0" smtClean="0"/>
              <a:t>Preizkus se na FŠ v tem zadnjem prijavnem roku ne izvaja</a:t>
            </a:r>
            <a:r>
              <a:rPr lang="sl-SI" b="1" dirty="0" smtClean="0"/>
              <a:t>!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0152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šolnine za redni študij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400" dirty="0" smtClean="0"/>
              <a:t>V skladu s 77. členom Zakona o visokem šolstvu plačajo </a:t>
            </a:r>
            <a:r>
              <a:rPr lang="sl-SI" sz="2400" b="1" dirty="0" smtClean="0"/>
              <a:t>šolnino za redni študij </a:t>
            </a:r>
            <a:r>
              <a:rPr lang="sl-SI" sz="2400" dirty="0" smtClean="0"/>
              <a:t>naslednji študenti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sz="2400" dirty="0" smtClean="0"/>
              <a:t>Študenti, ki imajo že doseženo izobrazbo, ki ustreza najmanj ravni izobrazbe, pridobljene po študijskem programu, v katerega se vpisujejo (npr. sprejeti na redna </a:t>
            </a:r>
            <a:r>
              <a:rPr lang="sl-SI" sz="2400" b="1" dirty="0" smtClean="0"/>
              <a:t>mesta za diplomante, sprejeti na redna mesta v 1. letnik, ki imajo že doseženo izobrazbo 1. stopnje)</a:t>
            </a:r>
            <a:r>
              <a:rPr lang="sl-SI" sz="2400" dirty="0" smtClean="0"/>
              <a:t>;</a:t>
            </a:r>
          </a:p>
          <a:p>
            <a:pPr marL="0" indent="0">
              <a:buNone/>
            </a:pPr>
            <a:r>
              <a:rPr lang="sl-SI" sz="2400" dirty="0" smtClean="0"/>
              <a:t>in</a:t>
            </a:r>
          </a:p>
          <a:p>
            <a:r>
              <a:rPr lang="sl-SI" sz="2400" dirty="0"/>
              <a:t>š</a:t>
            </a:r>
            <a:r>
              <a:rPr lang="sl-SI" sz="2400" dirty="0" smtClean="0"/>
              <a:t>tudenti, ki so </a:t>
            </a:r>
            <a:r>
              <a:rPr lang="sl-SI" sz="2400" b="1" dirty="0" smtClean="0"/>
              <a:t>enkrat že ponavljali ali spremenili študijski program – tudi, če so bili ob drugem vpisu vpisani izredno </a:t>
            </a:r>
            <a:r>
              <a:rPr lang="sl-SI" sz="2400" dirty="0" smtClean="0"/>
              <a:t>(lahko se prijavijo na redni študij, a plačajo šolnino).</a:t>
            </a:r>
          </a:p>
          <a:p>
            <a:endParaRPr lang="sl-SI" dirty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5912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432</TotalTime>
  <Words>1428</Words>
  <Application>Microsoft Office PowerPoint</Application>
  <PresentationFormat>Širokozaslonsko</PresentationFormat>
  <Paragraphs>191</Paragraphs>
  <Slides>25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29" baseType="lpstr">
      <vt:lpstr>Century Gothic</vt:lpstr>
      <vt:lpstr>Corbel</vt:lpstr>
      <vt:lpstr>Wingdings 2</vt:lpstr>
      <vt:lpstr>Okvir</vt:lpstr>
      <vt:lpstr>Vpis na  Fakulteto za šport Univerze v Ljubljani  2018/19</vt:lpstr>
      <vt:lpstr>Razpis za vpis 2018/19 </vt:lpstr>
      <vt:lpstr>Načini prijave</vt:lpstr>
      <vt:lpstr>Prvi  prijavni rok</vt:lpstr>
      <vt:lpstr>Kandidati s srednjo šolo v tujini</vt:lpstr>
      <vt:lpstr>Drugi  prijavni rok</vt:lpstr>
      <vt:lpstr>Vrstni red študijskih želja …</vt:lpstr>
      <vt:lpstr>Zadnja možnost … Rok za dopolnitev še prostih mest</vt:lpstr>
      <vt:lpstr>Primeri šolnine za redni študij </vt:lpstr>
      <vt:lpstr>Vpisni pogoji</vt:lpstr>
      <vt:lpstr>Posebnosti prijave na program Športno treniranje</vt:lpstr>
      <vt:lpstr>Usmeritveni športi na programu Športno treniranje</vt:lpstr>
      <vt:lpstr>Vpisna mesta</vt:lpstr>
      <vt:lpstr>Omejitev vpisa  v primeru presežka prijav</vt:lpstr>
      <vt:lpstr>Dokumentacija za pošiljanje na FŠ – kdaj, kam?</vt:lpstr>
      <vt:lpstr>Dokumentacija za pošiljanje na FŠ – kaj?</vt:lpstr>
      <vt:lpstr>Samo prijavljeni na Športno treniranje še:</vt:lpstr>
      <vt:lpstr>Status kandidata s posebnim statusom na UL</vt:lpstr>
      <vt:lpstr>Preizkus gibalnih sposobnosti in znanj na FŠ</vt:lpstr>
      <vt:lpstr>Testi preizkusa</vt:lpstr>
      <vt:lpstr>Norme preizkusa</vt:lpstr>
      <vt:lpstr>Preizkus je uspešno opravljen, če:</vt:lpstr>
      <vt:lpstr>Sklep o izbiri in vpis na FŠ</vt:lpstr>
      <vt:lpstr>Tega pa ne vem … Vprašanja in informacije</vt:lpstr>
      <vt:lpstr>PowerPointova predstavitev</vt:lpstr>
    </vt:vector>
  </TitlesOfParts>
  <Company>Fakulteta za šport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Ušeničnik Podgoršek, Maja</dc:creator>
  <cp:lastModifiedBy>Ušeničnik Podgoršek, Maja</cp:lastModifiedBy>
  <cp:revision>87</cp:revision>
  <dcterms:created xsi:type="dcterms:W3CDTF">2018-02-05T13:27:07Z</dcterms:created>
  <dcterms:modified xsi:type="dcterms:W3CDTF">2018-02-10T08:39:27Z</dcterms:modified>
</cp:coreProperties>
</file>